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63" r:id="rId3"/>
    <p:sldMasterId id="2147483667" r:id="rId4"/>
  </p:sldMasterIdLst>
  <p:notesMasterIdLst>
    <p:notesMasterId r:id="rId24"/>
  </p:notesMasterIdLst>
  <p:sldIdLst>
    <p:sldId id="256" r:id="rId5"/>
    <p:sldId id="270" r:id="rId6"/>
    <p:sldId id="257" r:id="rId7"/>
    <p:sldId id="272" r:id="rId8"/>
    <p:sldId id="258" r:id="rId9"/>
    <p:sldId id="277" r:id="rId10"/>
    <p:sldId id="280" r:id="rId11"/>
    <p:sldId id="283" r:id="rId12"/>
    <p:sldId id="273" r:id="rId13"/>
    <p:sldId id="281" r:id="rId14"/>
    <p:sldId id="282" r:id="rId15"/>
    <p:sldId id="264" r:id="rId16"/>
    <p:sldId id="269" r:id="rId17"/>
    <p:sldId id="268" r:id="rId18"/>
    <p:sldId id="284" r:id="rId19"/>
    <p:sldId id="291" r:id="rId20"/>
    <p:sldId id="288" r:id="rId21"/>
    <p:sldId id="271" r:id="rId22"/>
    <p:sldId id="278" r:id="rId23"/>
  </p:sldIdLst>
  <p:sldSz cx="9144000" cy="5143500" type="screen16x9"/>
  <p:notesSz cx="7559675" cy="106918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F"/>
    <a:srgbClr val="1E35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18" autoAdjust="0"/>
    <p:restoredTop sz="96247" autoAdjust="0"/>
  </p:normalViewPr>
  <p:slideViewPr>
    <p:cSldViewPr snapToGrid="0">
      <p:cViewPr>
        <p:scale>
          <a:sx n="100" d="100"/>
          <a:sy n="100" d="100"/>
        </p:scale>
        <p:origin x="2868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5D5D1D65-F0B8-4E77-71B0-64F9218ECC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D5D9FC7-75A9-B4BD-6771-43618327CAB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F351DD-075E-412C-8AE9-27B66C6F9377}" type="datetimeFigureOut">
              <a:rPr lang="it-IT" smtClean="0"/>
              <a:t>14/12/2024</a:t>
            </a:fld>
            <a:endParaRPr lang="it-IT"/>
          </a:p>
        </p:txBody>
      </p:sp>
      <p:sp>
        <p:nvSpPr>
          <p:cNvPr id="4" name="Segnaposto immagine diapositiva 3">
            <a:extLst>
              <a:ext uri="{FF2B5EF4-FFF2-40B4-BE49-F238E27FC236}">
                <a16:creationId xmlns:a16="http://schemas.microsoft.com/office/drawing/2014/main" id="{8B85DDCC-A04F-6CAA-A0F3-B18C4B04D0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>
            <a:extLst>
              <a:ext uri="{FF2B5EF4-FFF2-40B4-BE49-F238E27FC236}">
                <a16:creationId xmlns:a16="http://schemas.microsoft.com/office/drawing/2014/main" id="{5B767A45-17F7-903F-83B9-713B6BA08D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2D687E1-76BC-756C-176A-7C609347D75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32F533C-12B0-EA91-B285-F57F4A546A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C23296-7AEC-4AF9-9DEE-BC5B5C30F8F1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40699F-F488-4145-BC95-5333D9449A1A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7032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redefini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defini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Predefini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edefini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45824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32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it-IT" sz="44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32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9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Relationship Id="rId6" Type="http://schemas.microsoft.com/office/2017/06/relationships/model3d" Target="../media/model3d2.glb"/><Relationship Id="rId5" Type="http://schemas.openxmlformats.org/officeDocument/2006/relationships/image" Target="../media/image4.png"/><Relationship Id="rId4" Type="http://schemas.microsoft.com/office/2017/06/relationships/model3d" Target="../media/model3d3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-7322940" y="359100"/>
            <a:ext cx="7273800" cy="1309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4000" b="1" u="none" strike="no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Analisi dei Flussi Turistici in Italia: Pre, Durante e </a:t>
            </a:r>
            <a:r>
              <a:rPr lang="en" sz="4000" b="1" u="sng" strike="no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Post-</a:t>
            </a:r>
            <a:r>
              <a:rPr lang="en" sz="4000" b="1" u="sng" strike="noStrike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COVID-19</a:t>
            </a:r>
            <a:r>
              <a:rPr lang="en" sz="4000" b="1" u="none" strike="noStrike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 </a:t>
            </a:r>
            <a:endParaRPr lang="it-IT" sz="40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8326560" y="1688820"/>
            <a:ext cx="5692680" cy="37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400" b="1" u="none" strike="noStrike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Roboto"/>
                <a:ea typeface="Roboto"/>
              </a:rPr>
              <a:t>Impatti e Trend di Ripresa </a:t>
            </a:r>
            <a:endParaRPr lang="it-IT" sz="24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grpSp>
        <p:nvGrpSpPr>
          <p:cNvPr id="97" name="Google Shape;57;p15"/>
          <p:cNvGrpSpPr/>
          <p:nvPr/>
        </p:nvGrpSpPr>
        <p:grpSpPr>
          <a:xfrm>
            <a:off x="-1064040" y="5196960"/>
            <a:ext cx="10786320" cy="3281760"/>
            <a:chOff x="-1765080" y="2664720"/>
            <a:chExt cx="10786320" cy="3281760"/>
          </a:xfrm>
        </p:grpSpPr>
        <p:sp>
          <p:nvSpPr>
            <p:cNvPr id="98" name="Google Shape;58;p15"/>
            <p:cNvSpPr/>
            <p:nvPr/>
          </p:nvSpPr>
          <p:spPr>
            <a:xfrm>
              <a:off x="-1765080" y="2714400"/>
              <a:ext cx="10786320" cy="3232080"/>
            </a:xfrm>
            <a:custGeom>
              <a:avLst/>
              <a:gdLst>
                <a:gd name="textAreaLeft" fmla="*/ 0 w 10786320"/>
                <a:gd name="textAreaRight" fmla="*/ 10787760 w 10786320"/>
                <a:gd name="textAreaTop" fmla="*/ 0 h 3232080"/>
                <a:gd name="textAreaBottom" fmla="*/ 3233520 h 3232080"/>
              </a:gdLst>
              <a:ahLst/>
              <a:cxnLst/>
              <a:rect l="textAreaLeft" t="textAreaTop" r="textAreaRight" b="textAreaBottom"/>
              <a:pathLst>
                <a:path w="308863" h="92582">
                  <a:moveTo>
                    <a:pt x="0" y="92445"/>
                  </a:moveTo>
                  <a:lnTo>
                    <a:pt x="24529" y="34740"/>
                  </a:lnTo>
                  <a:lnTo>
                    <a:pt x="73382" y="80857"/>
                  </a:lnTo>
                  <a:lnTo>
                    <a:pt x="97740" y="23146"/>
                  </a:lnTo>
                  <a:lnTo>
                    <a:pt x="122133" y="46302"/>
                  </a:lnTo>
                  <a:lnTo>
                    <a:pt x="146543" y="0"/>
                  </a:lnTo>
                  <a:lnTo>
                    <a:pt x="195411" y="69356"/>
                  </a:lnTo>
                  <a:lnTo>
                    <a:pt x="219734" y="57794"/>
                  </a:lnTo>
                  <a:lnTo>
                    <a:pt x="244161" y="80952"/>
                  </a:lnTo>
                  <a:lnTo>
                    <a:pt x="268621" y="11652"/>
                  </a:lnTo>
                  <a:lnTo>
                    <a:pt x="293020" y="44"/>
                  </a:lnTo>
                  <a:lnTo>
                    <a:pt x="308863" y="92582"/>
                  </a:lnTo>
                </a:path>
              </a:pathLst>
            </a:custGeom>
            <a:noFill/>
            <a:ln w="19050">
              <a:solidFill>
                <a:srgbClr val="1E35A1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99" name="Google Shape;59;p15"/>
            <p:cNvSpPr/>
            <p:nvPr/>
          </p:nvSpPr>
          <p:spPr>
            <a:xfrm>
              <a:off x="-95976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0" name="Google Shape;60;p15"/>
            <p:cNvSpPr/>
            <p:nvPr/>
          </p:nvSpPr>
          <p:spPr>
            <a:xfrm>
              <a:off x="-107280" y="46821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1" name="Google Shape;61;p15"/>
            <p:cNvSpPr/>
            <p:nvPr/>
          </p:nvSpPr>
          <p:spPr>
            <a:xfrm>
              <a:off x="7455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2" name="Google Shape;62;p15"/>
            <p:cNvSpPr/>
            <p:nvPr/>
          </p:nvSpPr>
          <p:spPr>
            <a:xfrm>
              <a:off x="1598040" y="3472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3" name="Google Shape;63;p15"/>
            <p:cNvSpPr/>
            <p:nvPr/>
          </p:nvSpPr>
          <p:spPr>
            <a:xfrm>
              <a:off x="2450880" y="42789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4" name="Google Shape;64;p15"/>
            <p:cNvSpPr/>
            <p:nvPr/>
          </p:nvSpPr>
          <p:spPr>
            <a:xfrm>
              <a:off x="3303360" y="266508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5" name="Google Shape;65;p15"/>
            <p:cNvSpPr/>
            <p:nvPr/>
          </p:nvSpPr>
          <p:spPr>
            <a:xfrm>
              <a:off x="415620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6" name="Google Shape;66;p15"/>
            <p:cNvSpPr/>
            <p:nvPr/>
          </p:nvSpPr>
          <p:spPr>
            <a:xfrm>
              <a:off x="5008680" y="5085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7" name="Google Shape;67;p15"/>
            <p:cNvSpPr/>
            <p:nvPr/>
          </p:nvSpPr>
          <p:spPr>
            <a:xfrm>
              <a:off x="5861520" y="468684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8" name="Google Shape;68;p15"/>
            <p:cNvSpPr/>
            <p:nvPr/>
          </p:nvSpPr>
          <p:spPr>
            <a:xfrm>
              <a:off x="67143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9" name="Google Shape;69;p15"/>
            <p:cNvSpPr/>
            <p:nvPr/>
          </p:nvSpPr>
          <p:spPr>
            <a:xfrm>
              <a:off x="7566840" y="3069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0" name="Google Shape;70;p15"/>
            <p:cNvSpPr/>
            <p:nvPr/>
          </p:nvSpPr>
          <p:spPr>
            <a:xfrm>
              <a:off x="8427600" y="266472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11" name="Google Shape;71;p15"/>
          <p:cNvGrpSpPr/>
          <p:nvPr/>
        </p:nvGrpSpPr>
        <p:grpSpPr>
          <a:xfrm>
            <a:off x="-1114860" y="-2688570"/>
            <a:ext cx="10788480" cy="2517480"/>
            <a:chOff x="-822960" y="2664720"/>
            <a:chExt cx="10788480" cy="2517480"/>
          </a:xfrm>
        </p:grpSpPr>
        <p:sp>
          <p:nvSpPr>
            <p:cNvPr id="112" name="Google Shape;72;p15"/>
            <p:cNvSpPr/>
            <p:nvPr/>
          </p:nvSpPr>
          <p:spPr>
            <a:xfrm>
              <a:off x="-822960" y="2714040"/>
              <a:ext cx="10788480" cy="2428920"/>
            </a:xfrm>
            <a:custGeom>
              <a:avLst/>
              <a:gdLst>
                <a:gd name="textAreaLeft" fmla="*/ 0 w 10788480"/>
                <a:gd name="textAreaRight" fmla="*/ 10789920 w 10788480"/>
                <a:gd name="textAreaTop" fmla="*/ 0 h 2428920"/>
                <a:gd name="textAreaBottom" fmla="*/ 2430360 h 2428920"/>
              </a:gdLst>
              <a:ahLst/>
              <a:cxnLst/>
              <a:rect l="textAreaLeft" t="textAreaTop" r="textAreaRight" b="textAreaBottom"/>
              <a:pathLst>
                <a:path w="214429" h="48295">
                  <a:moveTo>
                    <a:pt x="0" y="48101"/>
                  </a:moveTo>
                  <a:lnTo>
                    <a:pt x="17026" y="32099"/>
                  </a:lnTo>
                  <a:lnTo>
                    <a:pt x="33957" y="40100"/>
                  </a:lnTo>
                  <a:lnTo>
                    <a:pt x="50912" y="8072"/>
                  </a:lnTo>
                  <a:lnTo>
                    <a:pt x="67890" y="48077"/>
                  </a:lnTo>
                  <a:lnTo>
                    <a:pt x="84797" y="24003"/>
                  </a:lnTo>
                  <a:lnTo>
                    <a:pt x="101751" y="32099"/>
                  </a:lnTo>
                  <a:lnTo>
                    <a:pt x="118658" y="24122"/>
                  </a:lnTo>
                  <a:lnTo>
                    <a:pt x="135613" y="8025"/>
                  </a:lnTo>
                  <a:lnTo>
                    <a:pt x="152591" y="0"/>
                  </a:lnTo>
                  <a:lnTo>
                    <a:pt x="169522" y="24098"/>
                  </a:lnTo>
                  <a:lnTo>
                    <a:pt x="186500" y="32194"/>
                  </a:lnTo>
                  <a:lnTo>
                    <a:pt x="203611" y="16042"/>
                  </a:lnTo>
                  <a:lnTo>
                    <a:pt x="214429" y="48295"/>
                  </a:lnTo>
                </a:path>
              </a:pathLst>
            </a:custGeom>
            <a:noFill/>
            <a:ln w="19050">
              <a:solidFill>
                <a:srgbClr val="00D4F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3" name="Google Shape;73;p15"/>
            <p:cNvSpPr/>
            <p:nvPr/>
          </p:nvSpPr>
          <p:spPr>
            <a:xfrm>
              <a:off x="9362880" y="347616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4" name="Google Shape;74;p15"/>
            <p:cNvSpPr/>
            <p:nvPr/>
          </p:nvSpPr>
          <p:spPr>
            <a:xfrm>
              <a:off x="851004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5" name="Google Shape;75;p15"/>
            <p:cNvSpPr/>
            <p:nvPr/>
          </p:nvSpPr>
          <p:spPr>
            <a:xfrm>
              <a:off x="765756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6" name="Google Shape;76;p15"/>
            <p:cNvSpPr/>
            <p:nvPr/>
          </p:nvSpPr>
          <p:spPr>
            <a:xfrm>
              <a:off x="6804720" y="2664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7" name="Google Shape;77;p15"/>
            <p:cNvSpPr/>
            <p:nvPr/>
          </p:nvSpPr>
          <p:spPr>
            <a:xfrm>
              <a:off x="595224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8" name="Google Shape;78;p15"/>
            <p:cNvSpPr/>
            <p:nvPr/>
          </p:nvSpPr>
          <p:spPr>
            <a:xfrm>
              <a:off x="5099400" y="387900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9" name="Google Shape;79;p15"/>
            <p:cNvSpPr/>
            <p:nvPr/>
          </p:nvSpPr>
          <p:spPr>
            <a:xfrm>
              <a:off x="424692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0" name="Google Shape;80;p15"/>
            <p:cNvSpPr/>
            <p:nvPr/>
          </p:nvSpPr>
          <p:spPr>
            <a:xfrm>
              <a:off x="339408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1" name="Google Shape;81;p15"/>
            <p:cNvSpPr/>
            <p:nvPr/>
          </p:nvSpPr>
          <p:spPr>
            <a:xfrm>
              <a:off x="2541600" y="5083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2" name="Google Shape;82;p15"/>
            <p:cNvSpPr/>
            <p:nvPr/>
          </p:nvSpPr>
          <p:spPr>
            <a:xfrm>
              <a:off x="168876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3" name="Google Shape;83;p15"/>
            <p:cNvSpPr/>
            <p:nvPr/>
          </p:nvSpPr>
          <p:spPr>
            <a:xfrm>
              <a:off x="836280" y="4680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4" name="Google Shape;84;p15"/>
            <p:cNvSpPr/>
            <p:nvPr/>
          </p:nvSpPr>
          <p:spPr>
            <a:xfrm>
              <a:off x="-1656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sp>
        <p:nvSpPr>
          <p:cNvPr id="125" name="Rettangolo 124"/>
          <p:cNvSpPr/>
          <p:nvPr/>
        </p:nvSpPr>
        <p:spPr>
          <a:xfrm>
            <a:off x="9564000" y="5650740"/>
            <a:ext cx="1258920" cy="64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1" u="none" strike="noStrike" dirty="0" err="1">
                <a:solidFill>
                  <a:srgbClr val="000000"/>
                </a:solidFill>
                <a:uFillTx/>
                <a:latin typeface="Arial"/>
              </a:rPr>
              <a:t>Giusteschi</a:t>
            </a:r>
            <a:r>
              <a:rPr lang="it-IT" sz="1000" b="1" u="none" strike="noStrike" dirty="0">
                <a:solidFill>
                  <a:srgbClr val="000000"/>
                </a:solidFill>
                <a:uFillTx/>
                <a:latin typeface="Arial"/>
              </a:rPr>
              <a:t> Giulio, Gnocchi Vutha, Cerato Davide</a:t>
            </a: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magine 22">
            <a:extLst>
              <a:ext uri="{FF2B5EF4-FFF2-40B4-BE49-F238E27FC236}">
                <a16:creationId xmlns:a16="http://schemas.microsoft.com/office/drawing/2014/main" id="{D26348C5-648D-0BCF-6E41-D5C55582D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816" y="3818171"/>
            <a:ext cx="652933" cy="364778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CA6C72E2-CFDD-29E4-94B4-73CA6B405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294" y="776397"/>
            <a:ext cx="6947535" cy="3590706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8C30F644-CC1F-5707-A58F-0726C3F29AEA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84598713-EDA3-E878-AB35-5FD90AF1C2D4}"/>
              </a:ext>
            </a:extLst>
          </p:cNvPr>
          <p:cNvSpPr/>
          <p:nvPr/>
        </p:nvSpPr>
        <p:spPr>
          <a:xfrm>
            <a:off x="7757920" y="4712132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ITALIA</a:t>
            </a:r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38DB6DD2-BCFE-87F8-680B-B4EDDF6B73F8}"/>
              </a:ext>
            </a:extLst>
          </p:cNvPr>
          <p:cNvSpPr/>
          <p:nvPr/>
        </p:nvSpPr>
        <p:spPr>
          <a:xfrm>
            <a:off x="7757921" y="518679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CA04AB2D-485B-E60B-614F-FCBB1D191113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06473561-0DB6-D157-56C3-00B87A0464AD}"/>
              </a:ext>
            </a:extLst>
          </p:cNvPr>
          <p:cNvSpPr/>
          <p:nvPr/>
        </p:nvSpPr>
        <p:spPr>
          <a:xfrm>
            <a:off x="7757923" y="5049801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E8AE1C88-5A46-51E6-7C73-C682D0323749}"/>
              </a:ext>
            </a:extLst>
          </p:cNvPr>
          <p:cNvSpPr/>
          <p:nvPr/>
        </p:nvSpPr>
        <p:spPr>
          <a:xfrm>
            <a:off x="7666474" y="4848883"/>
            <a:ext cx="1198589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ARRIVI</a:t>
            </a:r>
          </a:p>
        </p:txBody>
      </p:sp>
    </p:spTree>
    <p:extLst>
      <p:ext uri="{BB962C8B-B14F-4D97-AF65-F5344CB8AC3E}">
        <p14:creationId xmlns:p14="http://schemas.microsoft.com/office/powerpoint/2010/main" val="938577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8C30F644-CC1F-5707-A58F-0726C3F29AEA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D38D8402-110E-2737-6F9F-781EACB9F39A}"/>
              </a:ext>
            </a:extLst>
          </p:cNvPr>
          <p:cNvSpPr/>
          <p:nvPr/>
        </p:nvSpPr>
        <p:spPr>
          <a:xfrm>
            <a:off x="7757921" y="4711888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ITALIA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481E5E44-2C08-4B25-3787-E11C7FC80885}"/>
              </a:ext>
            </a:extLst>
          </p:cNvPr>
          <p:cNvSpPr/>
          <p:nvPr/>
        </p:nvSpPr>
        <p:spPr>
          <a:xfrm>
            <a:off x="7757921" y="518679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AA891307-AD92-5550-2841-6DB56E68FC09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876138E4-8595-E28D-36FB-A9C38A7A0C60}"/>
              </a:ext>
            </a:extLst>
          </p:cNvPr>
          <p:cNvSpPr/>
          <p:nvPr/>
        </p:nvSpPr>
        <p:spPr>
          <a:xfrm>
            <a:off x="7757923" y="5049801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BF10FC72-CD8A-11C4-57BE-16A4C0E755D1}"/>
              </a:ext>
            </a:extLst>
          </p:cNvPr>
          <p:cNvSpPr/>
          <p:nvPr/>
        </p:nvSpPr>
        <p:spPr>
          <a:xfrm>
            <a:off x="7666474" y="4848883"/>
            <a:ext cx="1198589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ARRIVI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EDED2185-9BAA-137A-0355-024A75120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656" y="796729"/>
            <a:ext cx="6348688" cy="354685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550B736-C4A4-6CD0-DE38-4E84F529675C}"/>
              </a:ext>
            </a:extLst>
          </p:cNvPr>
          <p:cNvSpPr txBox="1"/>
          <p:nvPr/>
        </p:nvSpPr>
        <p:spPr>
          <a:xfrm>
            <a:off x="1613263" y="4643846"/>
            <a:ext cx="6032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GRAFICI IN ARANCIONE COME SLIDE PRECEDENTE</a:t>
            </a:r>
          </a:p>
        </p:txBody>
      </p:sp>
    </p:spTree>
    <p:extLst>
      <p:ext uri="{BB962C8B-B14F-4D97-AF65-F5344CB8AC3E}">
        <p14:creationId xmlns:p14="http://schemas.microsoft.com/office/powerpoint/2010/main" val="4286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C88CA012-F14E-799C-542A-E9C7EFA2E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596" y="803367"/>
            <a:ext cx="6268564" cy="4163606"/>
          </a:xfrm>
          <a:prstGeom prst="rect">
            <a:avLst/>
          </a:prstGeom>
        </p:spPr>
      </p:pic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11120" y="7812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it-IT" sz="1800" b="1" u="none" strike="noStrike">
                <a:solidFill>
                  <a:srgbClr val="000000"/>
                </a:solidFill>
                <a:uFillTx/>
                <a:latin typeface="Arial"/>
              </a:rPr>
              <a:t>La stagionalità del turismo è </a:t>
            </a:r>
            <a:br>
              <a:rPr sz="1800"/>
            </a:br>
            <a:r>
              <a:rPr lang="it-IT" sz="1800" b="1" u="none" strike="noStrike">
                <a:solidFill>
                  <a:srgbClr val="000000"/>
                </a:solidFill>
                <a:uFillTx/>
                <a:latin typeface="Arial"/>
              </a:rPr>
              <a:t>cambiata con la pandemia? </a:t>
            </a:r>
            <a:endParaRPr lang="it-IT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35E1C47-BD52-4ACD-AE5B-019055FA623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AutoShape 2" descr="12 Mesi Di Calendario Mensile Icona Colorato Calendario Icona Modello |  Elementi grafici AI download gratis - Pikbest">
            <a:extLst>
              <a:ext uri="{FF2B5EF4-FFF2-40B4-BE49-F238E27FC236}">
                <a16:creationId xmlns:a16="http://schemas.microsoft.com/office/drawing/2014/main" id="{5EE71F30-D7A2-6985-9D49-06DDE3F2C0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32900" y="1542883"/>
            <a:ext cx="425443" cy="39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380E8ADC-8F9C-7D10-0F94-194E64A6C62D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ARRIVI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97D12CA3-9E65-19E6-02B1-EAA4DE10DC52}"/>
              </a:ext>
            </a:extLst>
          </p:cNvPr>
          <p:cNvSpPr/>
          <p:nvPr/>
        </p:nvSpPr>
        <p:spPr>
          <a:xfrm>
            <a:off x="7757922" y="5065380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0288322B-73A3-E408-4F69-BB538ABE28DA}"/>
              </a:ext>
            </a:extLst>
          </p:cNvPr>
          <p:cNvSpPr/>
          <p:nvPr/>
        </p:nvSpPr>
        <p:spPr>
          <a:xfrm>
            <a:off x="7757925" y="5201888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A5130025-BEBB-12ED-BDF5-891DEE8FEA38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STAGIONALITA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454886D5-83EC-4B1C-B17A-9FB3BB724960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F9358C9C-762D-29C1-98ED-E72EBB86E26E}"/>
              </a:ext>
            </a:extLst>
          </p:cNvPr>
          <p:cNvSpPr/>
          <p:nvPr/>
        </p:nvSpPr>
        <p:spPr>
          <a:xfrm>
            <a:off x="7757920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2730994C-65D0-5BB9-1B1E-72E37AB2E99B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9EF4A8D-BE0F-CDB0-5952-EB6A7DA598C4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OVERNIGHTS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0744ED-FA09-E7FC-91AA-18A0F39F3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391" y="1052108"/>
            <a:ext cx="5545767" cy="348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>
            <a:extLst>
              <a:ext uri="{FF2B5EF4-FFF2-40B4-BE49-F238E27FC236}">
                <a16:creationId xmlns:a16="http://schemas.microsoft.com/office/drawing/2014/main" id="{3D75229C-8F29-856F-92E5-F2CEEB3873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" t="53243" r="69810" b="-138"/>
          <a:stretch/>
        </p:blipFill>
        <p:spPr bwMode="auto">
          <a:xfrm>
            <a:off x="2092913" y="2089075"/>
            <a:ext cx="1352225" cy="131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919D9263-B7A2-5F46-463E-2B7770F978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18" t="-825" r="-1746" b="53116"/>
          <a:stretch/>
        </p:blipFill>
        <p:spPr bwMode="auto">
          <a:xfrm>
            <a:off x="705777" y="2051054"/>
            <a:ext cx="1340834" cy="133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>
            <a:extLst>
              <a:ext uri="{FF2B5EF4-FFF2-40B4-BE49-F238E27FC236}">
                <a16:creationId xmlns:a16="http://schemas.microsoft.com/office/drawing/2014/main" id="{A5F1728F-97DC-8FB0-8800-F86E0E6372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59" t="-718" r="35298" b="53823"/>
          <a:stretch/>
        </p:blipFill>
        <p:spPr bwMode="auto">
          <a:xfrm>
            <a:off x="2111612" y="816540"/>
            <a:ext cx="1314825" cy="131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>
            <a:extLst>
              <a:ext uri="{FF2B5EF4-FFF2-40B4-BE49-F238E27FC236}">
                <a16:creationId xmlns:a16="http://schemas.microsoft.com/office/drawing/2014/main" id="{4A799F7E-08CB-7C3C-437B-C763486563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3233" b="54067"/>
          <a:stretch/>
        </p:blipFill>
        <p:spPr bwMode="auto">
          <a:xfrm>
            <a:off x="771317" y="849000"/>
            <a:ext cx="1191241" cy="128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>
            <a:extLst>
              <a:ext uri="{FF2B5EF4-FFF2-40B4-BE49-F238E27FC236}">
                <a16:creationId xmlns:a16="http://schemas.microsoft.com/office/drawing/2014/main" id="{8CC2B0FA-E8D6-9B3E-D46D-7FCC4C3A5E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37" t="52937" r="33644"/>
          <a:stretch/>
        </p:blipFill>
        <p:spPr bwMode="auto">
          <a:xfrm>
            <a:off x="698963" y="3385390"/>
            <a:ext cx="1340834" cy="133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>
            <a:extLst>
              <a:ext uri="{FF2B5EF4-FFF2-40B4-BE49-F238E27FC236}">
                <a16:creationId xmlns:a16="http://schemas.microsoft.com/office/drawing/2014/main" id="{8733FF6D-1839-181D-F75B-C602BA3599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2" t="52937" r="-1228"/>
          <a:stretch/>
        </p:blipFill>
        <p:spPr bwMode="auto">
          <a:xfrm>
            <a:off x="2079287" y="3379824"/>
            <a:ext cx="1379478" cy="133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23AA2B-4337-5FE5-968C-B6384AC44AF0}"/>
              </a:ext>
            </a:extLst>
          </p:cNvPr>
          <p:cNvSpPr txBox="1"/>
          <p:nvPr/>
        </p:nvSpPr>
        <p:spPr>
          <a:xfrm>
            <a:off x="2111612" y="219926"/>
            <a:ext cx="58745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I turisti stranieri sono tornati </a:t>
            </a:r>
          </a:p>
          <a:p>
            <a:pPr algn="ctr"/>
            <a:r>
              <a:rPr lang="it-IT" b="1" dirty="0"/>
              <a:t>ai livelli </a:t>
            </a:r>
            <a:r>
              <a:rPr lang="it-IT" b="1" dirty="0" err="1"/>
              <a:t>pre</a:t>
            </a:r>
            <a:r>
              <a:rPr lang="it-IT" b="1" dirty="0"/>
              <a:t>-COVID?</a:t>
            </a:r>
          </a:p>
        </p:txBody>
      </p:sp>
    </p:spTree>
    <p:extLst>
      <p:ext uri="{BB962C8B-B14F-4D97-AF65-F5344CB8AC3E}">
        <p14:creationId xmlns:p14="http://schemas.microsoft.com/office/powerpoint/2010/main" val="1648575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1B43B38-4BAB-6687-FF77-4AD99E750043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E2F9DA3-D44B-2654-D807-B9078D5AD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23" y="1233059"/>
            <a:ext cx="5292351" cy="3287484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84804EAD-12BD-091F-9E67-FE67834072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150" t="54992"/>
          <a:stretch/>
        </p:blipFill>
        <p:spPr>
          <a:xfrm>
            <a:off x="6182875" y="3386597"/>
            <a:ext cx="2688261" cy="1198845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FAB8F9DE-7E97-5F2E-AB1D-64C24BA218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992" r="67244"/>
          <a:stretch/>
        </p:blipFill>
        <p:spPr>
          <a:xfrm>
            <a:off x="7603458" y="2244844"/>
            <a:ext cx="1401074" cy="1198845"/>
          </a:xfrm>
          <a:prstGeom prst="rect">
            <a:avLst/>
          </a:prstGeom>
        </p:spPr>
      </p:pic>
      <p:pic>
        <p:nvPicPr>
          <p:cNvPr id="34" name="Immagine 33">
            <a:extLst>
              <a:ext uri="{FF2B5EF4-FFF2-40B4-BE49-F238E27FC236}">
                <a16:creationId xmlns:a16="http://schemas.microsoft.com/office/drawing/2014/main" id="{F0C17978-60F2-F97B-C0BF-708487C711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148" b="55849"/>
          <a:stretch/>
        </p:blipFill>
        <p:spPr>
          <a:xfrm>
            <a:off x="6136697" y="2244844"/>
            <a:ext cx="1234058" cy="1176014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143D3568-9A14-87DC-60CD-599CACA687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101" b="53189"/>
          <a:stretch/>
        </p:blipFill>
        <p:spPr>
          <a:xfrm>
            <a:off x="6057282" y="1019493"/>
            <a:ext cx="2861437" cy="1246875"/>
          </a:xfrm>
          <a:prstGeom prst="rect">
            <a:avLst/>
          </a:prstGeom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84FB98A-7E97-5463-CC2C-CA33AF7D39A4}"/>
              </a:ext>
            </a:extLst>
          </p:cNvPr>
          <p:cNvSpPr/>
          <p:nvPr/>
        </p:nvSpPr>
        <p:spPr>
          <a:xfrm>
            <a:off x="7754823" y="4708615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282CDC38-2A22-7C92-D8CE-22BCCA074A09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EE9CC60A-3415-1F3A-B583-027F5EADF4FB}"/>
              </a:ext>
            </a:extLst>
          </p:cNvPr>
          <p:cNvSpPr/>
          <p:nvPr/>
        </p:nvSpPr>
        <p:spPr>
          <a:xfrm>
            <a:off x="7527006" y="4843068"/>
            <a:ext cx="1477526" cy="20520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OVERNIGHTS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4E73BB6-6993-1DE3-8B38-874E8D9B74FE}"/>
              </a:ext>
            </a:extLst>
          </p:cNvPr>
          <p:cNvSpPr txBox="1"/>
          <p:nvPr/>
        </p:nvSpPr>
        <p:spPr>
          <a:xfrm>
            <a:off x="2027916" y="163566"/>
            <a:ext cx="57269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Le strutture non alberghiere hanno mostrato una crescita rispetto agli hotel tradizionali?</a:t>
            </a:r>
          </a:p>
        </p:txBody>
      </p:sp>
    </p:spTree>
    <p:extLst>
      <p:ext uri="{BB962C8B-B14F-4D97-AF65-F5344CB8AC3E}">
        <p14:creationId xmlns:p14="http://schemas.microsoft.com/office/powerpoint/2010/main" val="3291547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FFBB3BB-1DFE-6687-C7CF-D5013CE1F78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492E1008-6108-FC8F-44B9-0102F477D67E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2ADED890-4C9C-7D31-9389-5CAC8E92F2B5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CONCLUSIONE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A42A8BCD-F6E9-D720-B156-24FCD065167C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REGIONI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5C15F75-345E-D2E6-1FE8-4B5B1C450FB7}"/>
              </a:ext>
            </a:extLst>
          </p:cNvPr>
          <p:cNvSpPr txBox="1"/>
          <p:nvPr/>
        </p:nvSpPr>
        <p:spPr>
          <a:xfrm>
            <a:off x="1908112" y="366843"/>
            <a:ext cx="58364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Quali regioni hanno mostrato una maggiore </a:t>
            </a:r>
            <a:r>
              <a:rPr lang="it-IT" b="1" u="sng" dirty="0">
                <a:solidFill>
                  <a:srgbClr val="FF0000"/>
                </a:solidFill>
              </a:rPr>
              <a:t>resilienza</a:t>
            </a:r>
            <a:r>
              <a:rPr lang="it-IT" b="1" dirty="0"/>
              <a:t> nel mantenere pernottamenti?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EC23DB-6277-7E26-A7CC-8888FB0BF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07" y="1627004"/>
            <a:ext cx="8353425" cy="2613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173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7025E-D6C4-DB2E-C2C1-2DC5DA92C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CC364780-C968-993A-235F-83E42A849BCA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29A1EBA2-36E1-7B12-98F6-81D1CCCC63BE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965AC5F9-6B31-8834-3C47-B5A6B51754CF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CONCLUSIONE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F2B825DF-7459-8C87-C417-BD8DB152B54E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REGIONI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56D201E-EC91-2764-E368-185D9AB177D6}"/>
              </a:ext>
            </a:extLst>
          </p:cNvPr>
          <p:cNvSpPr txBox="1"/>
          <p:nvPr/>
        </p:nvSpPr>
        <p:spPr>
          <a:xfrm>
            <a:off x="1908112" y="366843"/>
            <a:ext cx="58364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Quali regioni hanno mostrato una maggiore </a:t>
            </a:r>
            <a:r>
              <a:rPr lang="it-IT" b="1" u="sng" dirty="0">
                <a:solidFill>
                  <a:srgbClr val="FF0000"/>
                </a:solidFill>
              </a:rPr>
              <a:t>resilienza</a:t>
            </a:r>
            <a:r>
              <a:rPr lang="it-IT" b="1" dirty="0"/>
              <a:t> nel mantenere pernottamenti?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4E19B5C-6DA4-D21D-C77A-E02948DA0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14" y="1733550"/>
            <a:ext cx="8437032" cy="2585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656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C26C4-6B66-54A0-D667-52ACDADFC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CEE2B4D7-D42A-8E81-C1AF-86D9134BB9A1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65D7AE0-717D-50EB-F4CA-7D22A1E1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130" y="300433"/>
            <a:ext cx="7386636" cy="4281168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289D3F15-13C6-FC45-583A-D8FC52D66B58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72D84E76-D19B-B03D-7199-63176140A685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CONCLUSIONE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22018D3-0864-51E2-97F7-97DAA7FFCF57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REGIONI</a:t>
            </a:r>
          </a:p>
        </p:txBody>
      </p:sp>
    </p:spTree>
    <p:extLst>
      <p:ext uri="{BB962C8B-B14F-4D97-AF65-F5344CB8AC3E}">
        <p14:creationId xmlns:p14="http://schemas.microsoft.com/office/powerpoint/2010/main" val="223894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FFBB3BB-1DFE-6687-C7CF-D5013CE1F78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077149F-A9DD-33AA-0C9E-4120C9517683}"/>
              </a:ext>
            </a:extLst>
          </p:cNvPr>
          <p:cNvSpPr txBox="1"/>
          <p:nvPr/>
        </p:nvSpPr>
        <p:spPr>
          <a:xfrm>
            <a:off x="950696" y="2302867"/>
            <a:ext cx="4045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NUMERO DI ARRIVI PER REGIONE NEL CORSO DEGLI ANNI</a:t>
            </a:r>
          </a:p>
        </p:txBody>
      </p:sp>
      <p:pic>
        <p:nvPicPr>
          <p:cNvPr id="30" name="italiaANIMATA">
            <a:hlinkClick r:id="" action="ppaction://media"/>
            <a:extLst>
              <a:ext uri="{FF2B5EF4-FFF2-40B4-BE49-F238E27FC236}">
                <a16:creationId xmlns:a16="http://schemas.microsoft.com/office/drawing/2014/main" id="{DD71EC1B-89F5-C06D-5C90-ACFA1F4891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7778" t="26998" r="8761" b="26377"/>
          <a:stretch/>
        </p:blipFill>
        <p:spPr>
          <a:xfrm>
            <a:off x="5103906" y="297606"/>
            <a:ext cx="3669711" cy="4347039"/>
          </a:xfrm>
          <a:prstGeom prst="rect">
            <a:avLst/>
          </a:prstGeom>
        </p:spPr>
      </p:pic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1823D23-46BA-E0C8-1F48-68F0CE69CBFF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1A8802C-8AE2-AC25-6321-85776968EBD2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CONCLUSIONE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6217CCE0-E493-CE70-B5F4-9474A662623E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solidFill>
                  <a:schemeClr val="bg1"/>
                </a:solidFill>
              </a:rPr>
              <a:t>REGIONI</a:t>
            </a:r>
          </a:p>
        </p:txBody>
      </p:sp>
    </p:spTree>
    <p:extLst>
      <p:ext uri="{BB962C8B-B14F-4D97-AF65-F5344CB8AC3E}">
        <p14:creationId xmlns:p14="http://schemas.microsoft.com/office/powerpoint/2010/main" val="1993715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23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C3F2D-7B96-BA6E-9AD0-5EC928D53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6222" y="296639"/>
            <a:ext cx="4728755" cy="857880"/>
          </a:xfrm>
        </p:spPr>
        <p:txBody>
          <a:bodyPr/>
          <a:lstStyle/>
          <a:p>
            <a:r>
              <a:rPr lang="it-IT" dirty="0"/>
              <a:t>Fonti e link </a:t>
            </a:r>
            <a:r>
              <a:rPr lang="it-IT" dirty="0" err="1"/>
              <a:t>github</a:t>
            </a:r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280EA9CC-3A2F-F4C8-E458-F34DAC2FD15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2F7CEECA-090A-9AC2-9E2F-11E45078B559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54F27DCC-D831-7ECE-95A1-6667BCCA626D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COCLUSIONE</a:t>
            </a:r>
          </a:p>
        </p:txBody>
      </p:sp>
    </p:spTree>
    <p:extLst>
      <p:ext uri="{BB962C8B-B14F-4D97-AF65-F5344CB8AC3E}">
        <p14:creationId xmlns:p14="http://schemas.microsoft.com/office/powerpoint/2010/main" val="32121858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005120" y="360000"/>
            <a:ext cx="7273800" cy="1309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4000" b="1" u="none" strike="no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Analisi dei Flussi Turistici in Italia: Pre, Durante e Post-</a:t>
            </a:r>
            <a:r>
              <a:rPr lang="en" sz="4000" b="1" u="none" strike="noStrike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COVID-19 </a:t>
            </a:r>
            <a:endParaRPr lang="it-IT" sz="40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1686960" y="1800000"/>
            <a:ext cx="5692680" cy="37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400" b="1" u="none" strike="noStrike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Roboto"/>
                <a:ea typeface="Roboto"/>
              </a:rPr>
              <a:t>Impatti e Trend di Ripresa </a:t>
            </a:r>
            <a:endParaRPr lang="it-IT" sz="24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grpSp>
        <p:nvGrpSpPr>
          <p:cNvPr id="97" name="Google Shape;57;p15"/>
          <p:cNvGrpSpPr/>
          <p:nvPr/>
        </p:nvGrpSpPr>
        <p:grpSpPr>
          <a:xfrm>
            <a:off x="-614460" y="2636640"/>
            <a:ext cx="10786320" cy="3281760"/>
            <a:chOff x="-1765080" y="2664720"/>
            <a:chExt cx="10786320" cy="3281760"/>
          </a:xfrm>
        </p:grpSpPr>
        <p:sp>
          <p:nvSpPr>
            <p:cNvPr id="98" name="Google Shape;58;p15"/>
            <p:cNvSpPr/>
            <p:nvPr/>
          </p:nvSpPr>
          <p:spPr>
            <a:xfrm>
              <a:off x="-1765080" y="2714400"/>
              <a:ext cx="10786320" cy="3232080"/>
            </a:xfrm>
            <a:custGeom>
              <a:avLst/>
              <a:gdLst>
                <a:gd name="textAreaLeft" fmla="*/ 0 w 10786320"/>
                <a:gd name="textAreaRight" fmla="*/ 10787760 w 10786320"/>
                <a:gd name="textAreaTop" fmla="*/ 0 h 3232080"/>
                <a:gd name="textAreaBottom" fmla="*/ 3233520 h 3232080"/>
              </a:gdLst>
              <a:ahLst/>
              <a:cxnLst/>
              <a:rect l="textAreaLeft" t="textAreaTop" r="textAreaRight" b="textAreaBottom"/>
              <a:pathLst>
                <a:path w="308863" h="92582">
                  <a:moveTo>
                    <a:pt x="0" y="92445"/>
                  </a:moveTo>
                  <a:lnTo>
                    <a:pt x="24529" y="34740"/>
                  </a:lnTo>
                  <a:lnTo>
                    <a:pt x="73382" y="80857"/>
                  </a:lnTo>
                  <a:lnTo>
                    <a:pt x="97740" y="23146"/>
                  </a:lnTo>
                  <a:lnTo>
                    <a:pt x="122133" y="46302"/>
                  </a:lnTo>
                  <a:lnTo>
                    <a:pt x="146543" y="0"/>
                  </a:lnTo>
                  <a:lnTo>
                    <a:pt x="195411" y="69356"/>
                  </a:lnTo>
                  <a:lnTo>
                    <a:pt x="219734" y="57794"/>
                  </a:lnTo>
                  <a:lnTo>
                    <a:pt x="244161" y="80952"/>
                  </a:lnTo>
                  <a:lnTo>
                    <a:pt x="268621" y="11652"/>
                  </a:lnTo>
                  <a:lnTo>
                    <a:pt x="293020" y="44"/>
                  </a:lnTo>
                  <a:lnTo>
                    <a:pt x="308863" y="92582"/>
                  </a:lnTo>
                </a:path>
              </a:pathLst>
            </a:custGeom>
            <a:noFill/>
            <a:ln w="19050">
              <a:solidFill>
                <a:srgbClr val="1E35A1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99" name="Google Shape;59;p15"/>
            <p:cNvSpPr/>
            <p:nvPr/>
          </p:nvSpPr>
          <p:spPr>
            <a:xfrm>
              <a:off x="-95976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0" name="Google Shape;60;p15"/>
            <p:cNvSpPr/>
            <p:nvPr/>
          </p:nvSpPr>
          <p:spPr>
            <a:xfrm>
              <a:off x="-107280" y="46821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1" name="Google Shape;61;p15"/>
            <p:cNvSpPr/>
            <p:nvPr/>
          </p:nvSpPr>
          <p:spPr>
            <a:xfrm>
              <a:off x="7455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2" name="Google Shape;62;p15"/>
            <p:cNvSpPr/>
            <p:nvPr/>
          </p:nvSpPr>
          <p:spPr>
            <a:xfrm>
              <a:off x="1598040" y="3472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3" name="Google Shape;63;p15"/>
            <p:cNvSpPr/>
            <p:nvPr/>
          </p:nvSpPr>
          <p:spPr>
            <a:xfrm>
              <a:off x="2450880" y="42789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4" name="Google Shape;64;p15"/>
            <p:cNvSpPr/>
            <p:nvPr/>
          </p:nvSpPr>
          <p:spPr>
            <a:xfrm>
              <a:off x="3303360" y="266508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5" name="Google Shape;65;p15"/>
            <p:cNvSpPr/>
            <p:nvPr/>
          </p:nvSpPr>
          <p:spPr>
            <a:xfrm>
              <a:off x="415620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6" name="Google Shape;66;p15"/>
            <p:cNvSpPr/>
            <p:nvPr/>
          </p:nvSpPr>
          <p:spPr>
            <a:xfrm>
              <a:off x="5008680" y="5085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7" name="Google Shape;67;p15"/>
            <p:cNvSpPr/>
            <p:nvPr/>
          </p:nvSpPr>
          <p:spPr>
            <a:xfrm>
              <a:off x="5861520" y="468684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8" name="Google Shape;68;p15"/>
            <p:cNvSpPr/>
            <p:nvPr/>
          </p:nvSpPr>
          <p:spPr>
            <a:xfrm>
              <a:off x="67143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9" name="Google Shape;69;p15"/>
            <p:cNvSpPr/>
            <p:nvPr/>
          </p:nvSpPr>
          <p:spPr>
            <a:xfrm>
              <a:off x="7566840" y="3069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0" name="Google Shape;70;p15"/>
            <p:cNvSpPr/>
            <p:nvPr/>
          </p:nvSpPr>
          <p:spPr>
            <a:xfrm>
              <a:off x="8427600" y="266472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11" name="Google Shape;71;p15"/>
          <p:cNvGrpSpPr/>
          <p:nvPr/>
        </p:nvGrpSpPr>
        <p:grpSpPr>
          <a:xfrm>
            <a:off x="-822960" y="2664720"/>
            <a:ext cx="10788480" cy="2517480"/>
            <a:chOff x="-822960" y="2664720"/>
            <a:chExt cx="10788480" cy="2517480"/>
          </a:xfrm>
        </p:grpSpPr>
        <p:sp>
          <p:nvSpPr>
            <p:cNvPr id="112" name="Google Shape;72;p15"/>
            <p:cNvSpPr/>
            <p:nvPr/>
          </p:nvSpPr>
          <p:spPr>
            <a:xfrm>
              <a:off x="-822960" y="2714040"/>
              <a:ext cx="10788480" cy="2428920"/>
            </a:xfrm>
            <a:custGeom>
              <a:avLst/>
              <a:gdLst>
                <a:gd name="textAreaLeft" fmla="*/ 0 w 10788480"/>
                <a:gd name="textAreaRight" fmla="*/ 10789920 w 10788480"/>
                <a:gd name="textAreaTop" fmla="*/ 0 h 2428920"/>
                <a:gd name="textAreaBottom" fmla="*/ 2430360 h 2428920"/>
              </a:gdLst>
              <a:ahLst/>
              <a:cxnLst/>
              <a:rect l="textAreaLeft" t="textAreaTop" r="textAreaRight" b="textAreaBottom"/>
              <a:pathLst>
                <a:path w="214429" h="48295">
                  <a:moveTo>
                    <a:pt x="0" y="48101"/>
                  </a:moveTo>
                  <a:lnTo>
                    <a:pt x="17026" y="32099"/>
                  </a:lnTo>
                  <a:lnTo>
                    <a:pt x="33957" y="40100"/>
                  </a:lnTo>
                  <a:lnTo>
                    <a:pt x="50912" y="8072"/>
                  </a:lnTo>
                  <a:lnTo>
                    <a:pt x="67890" y="48077"/>
                  </a:lnTo>
                  <a:lnTo>
                    <a:pt x="84797" y="24003"/>
                  </a:lnTo>
                  <a:lnTo>
                    <a:pt x="101751" y="32099"/>
                  </a:lnTo>
                  <a:lnTo>
                    <a:pt x="118658" y="24122"/>
                  </a:lnTo>
                  <a:lnTo>
                    <a:pt x="135613" y="8025"/>
                  </a:lnTo>
                  <a:lnTo>
                    <a:pt x="152591" y="0"/>
                  </a:lnTo>
                  <a:lnTo>
                    <a:pt x="169522" y="24098"/>
                  </a:lnTo>
                  <a:lnTo>
                    <a:pt x="186500" y="32194"/>
                  </a:lnTo>
                  <a:lnTo>
                    <a:pt x="203611" y="16042"/>
                  </a:lnTo>
                  <a:lnTo>
                    <a:pt x="214429" y="48295"/>
                  </a:lnTo>
                </a:path>
              </a:pathLst>
            </a:custGeom>
            <a:noFill/>
            <a:ln w="19050">
              <a:solidFill>
                <a:srgbClr val="00D4F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3" name="Google Shape;73;p15"/>
            <p:cNvSpPr/>
            <p:nvPr/>
          </p:nvSpPr>
          <p:spPr>
            <a:xfrm>
              <a:off x="9362880" y="347616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4" name="Google Shape;74;p15"/>
            <p:cNvSpPr/>
            <p:nvPr/>
          </p:nvSpPr>
          <p:spPr>
            <a:xfrm>
              <a:off x="851004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5" name="Google Shape;75;p15"/>
            <p:cNvSpPr/>
            <p:nvPr/>
          </p:nvSpPr>
          <p:spPr>
            <a:xfrm>
              <a:off x="765756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6" name="Google Shape;76;p15"/>
            <p:cNvSpPr/>
            <p:nvPr/>
          </p:nvSpPr>
          <p:spPr>
            <a:xfrm>
              <a:off x="6804720" y="2664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7" name="Google Shape;77;p15"/>
            <p:cNvSpPr/>
            <p:nvPr/>
          </p:nvSpPr>
          <p:spPr>
            <a:xfrm>
              <a:off x="595224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8" name="Google Shape;78;p15"/>
            <p:cNvSpPr/>
            <p:nvPr/>
          </p:nvSpPr>
          <p:spPr>
            <a:xfrm>
              <a:off x="5099400" y="387900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9" name="Google Shape;79;p15"/>
            <p:cNvSpPr/>
            <p:nvPr/>
          </p:nvSpPr>
          <p:spPr>
            <a:xfrm>
              <a:off x="424692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0" name="Google Shape;80;p15"/>
            <p:cNvSpPr/>
            <p:nvPr/>
          </p:nvSpPr>
          <p:spPr>
            <a:xfrm>
              <a:off x="339408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1" name="Google Shape;81;p15"/>
            <p:cNvSpPr/>
            <p:nvPr/>
          </p:nvSpPr>
          <p:spPr>
            <a:xfrm>
              <a:off x="2541600" y="5083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2" name="Google Shape;82;p15"/>
            <p:cNvSpPr/>
            <p:nvPr/>
          </p:nvSpPr>
          <p:spPr>
            <a:xfrm>
              <a:off x="168876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3" name="Google Shape;83;p15"/>
            <p:cNvSpPr/>
            <p:nvPr/>
          </p:nvSpPr>
          <p:spPr>
            <a:xfrm>
              <a:off x="836280" y="4680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4" name="Google Shape;84;p15"/>
            <p:cNvSpPr/>
            <p:nvPr/>
          </p:nvSpPr>
          <p:spPr>
            <a:xfrm>
              <a:off x="-1656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sp>
        <p:nvSpPr>
          <p:cNvPr id="125" name="Rettangolo 124"/>
          <p:cNvSpPr/>
          <p:nvPr/>
        </p:nvSpPr>
        <p:spPr>
          <a:xfrm>
            <a:off x="7476120" y="4326120"/>
            <a:ext cx="1258920" cy="64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1" u="none" strike="noStrike" dirty="0">
                <a:solidFill>
                  <a:srgbClr val="000000"/>
                </a:solidFill>
                <a:uFillTx/>
                <a:latin typeface="Arial"/>
              </a:rPr>
              <a:t>Cerato Davide</a:t>
            </a:r>
          </a:p>
          <a:p>
            <a:pPr>
              <a:lnSpc>
                <a:spcPct val="100000"/>
              </a:lnSpc>
            </a:pPr>
            <a:r>
              <a:rPr lang="it-IT" sz="1000" b="1" u="none" strike="noStrike" dirty="0" err="1">
                <a:solidFill>
                  <a:srgbClr val="000000"/>
                </a:solidFill>
                <a:uFillTx/>
                <a:latin typeface="Arial"/>
              </a:rPr>
              <a:t>Giusteschi</a:t>
            </a:r>
            <a:r>
              <a:rPr lang="it-IT" sz="1000" b="1" u="none" strike="noStrike" dirty="0">
                <a:solidFill>
                  <a:srgbClr val="000000"/>
                </a:solidFill>
                <a:uFillTx/>
                <a:latin typeface="Arial"/>
              </a:rPr>
              <a:t> Giulio, Gnocchi Vutha, </a:t>
            </a: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lo 3D 2" descr="Aereo">
                <a:extLst>
                  <a:ext uri="{FF2B5EF4-FFF2-40B4-BE49-F238E27FC236}">
                    <a16:creationId xmlns:a16="http://schemas.microsoft.com/office/drawing/2014/main" id="{9FEB5A6E-CFFD-1C2F-BD85-C1B98D5D949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43503791"/>
                  </p:ext>
                </p:extLst>
              </p:nvPr>
            </p:nvGraphicFramePr>
            <p:xfrm>
              <a:off x="9578220" y="-318685"/>
              <a:ext cx="3188525" cy="109456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88525" cy="1094569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10162346" ay="-1777027" az="-1048209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636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lo 3D 2" descr="Aereo">
                <a:extLst>
                  <a:ext uri="{FF2B5EF4-FFF2-40B4-BE49-F238E27FC236}">
                    <a16:creationId xmlns:a16="http://schemas.microsoft.com/office/drawing/2014/main" id="{9FEB5A6E-CFFD-1C2F-BD85-C1B98D5D94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8220" y="-318685"/>
                <a:ext cx="3188525" cy="10945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lo 3D 3" descr="Treno a vapore">
                <a:extLst>
                  <a:ext uri="{FF2B5EF4-FFF2-40B4-BE49-F238E27FC236}">
                    <a16:creationId xmlns:a16="http://schemas.microsoft.com/office/drawing/2014/main" id="{FEDDB1CF-8294-8F8B-88E5-91B1AD3BD7F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2518188"/>
                  </p:ext>
                </p:extLst>
              </p:nvPr>
            </p:nvGraphicFramePr>
            <p:xfrm>
              <a:off x="10458254" y="3297936"/>
              <a:ext cx="2222445" cy="144363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222445" cy="1443639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791704" ay="4509730" az="174178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6403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lo 3D 3" descr="Treno a vapore">
                <a:extLst>
                  <a:ext uri="{FF2B5EF4-FFF2-40B4-BE49-F238E27FC236}">
                    <a16:creationId xmlns:a16="http://schemas.microsoft.com/office/drawing/2014/main" id="{FEDDB1CF-8294-8F8B-88E5-91B1AD3BD7F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58254" y="3297936"/>
                <a:ext cx="2222445" cy="14436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8882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lo 3D 2" descr="Aereo">
                <a:extLst>
                  <a:ext uri="{FF2B5EF4-FFF2-40B4-BE49-F238E27FC236}">
                    <a16:creationId xmlns:a16="http://schemas.microsoft.com/office/drawing/2014/main" id="{5AE48D2D-B19B-87B0-9EB7-FA7C460C34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90775504"/>
                  </p:ext>
                </p:extLst>
              </p:nvPr>
            </p:nvGraphicFramePr>
            <p:xfrm>
              <a:off x="6307374" y="-256085"/>
              <a:ext cx="3264671" cy="20654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264671" cy="2065404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-3848170" ay="-1984615" az="290317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636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lo 3D 2" descr="Aereo">
                <a:extLst>
                  <a:ext uri="{FF2B5EF4-FFF2-40B4-BE49-F238E27FC236}">
                    <a16:creationId xmlns:a16="http://schemas.microsoft.com/office/drawing/2014/main" id="{5AE48D2D-B19B-87B0-9EB7-FA7C460C34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7374" y="-256085"/>
                <a:ext cx="3264671" cy="2065404"/>
              </a:xfrm>
              <a:prstGeom prst="rect">
                <a:avLst/>
              </a:prstGeom>
            </p:spPr>
          </p:pic>
        </mc:Fallback>
      </mc:AlternateContent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71060" y="2183854"/>
            <a:ext cx="820188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200" b="1" i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“Le radici sono importanti, nella vita di un uomo, ma noi uomini abbiamo le gambe, non le radici, e le gambe sono fatte per andare altrove.”</a:t>
            </a:r>
            <a:br>
              <a:rPr sz="2400" dirty="0"/>
            </a:br>
            <a:r>
              <a:rPr lang="en" sz="1500" b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(Un po' per amore, un po' per rabbia, Feltrinelli 2008, Pino Cacucci) </a:t>
            </a:r>
            <a:endParaRPr lang="it-IT" sz="15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27" name="Google Shape;121;p16"/>
          <p:cNvCxnSpPr/>
          <p:nvPr/>
        </p:nvCxnSpPr>
        <p:spPr>
          <a:xfrm>
            <a:off x="1157760" y="3151675"/>
            <a:ext cx="6417000" cy="1440"/>
          </a:xfrm>
          <a:prstGeom prst="straightConnector1">
            <a:avLst/>
          </a:prstGeom>
          <a:ln w="9525">
            <a:solidFill>
              <a:srgbClr val="434343"/>
            </a:solidFill>
            <a:round/>
          </a:ln>
        </p:spPr>
      </p:cxnSp>
      <p:sp>
        <p:nvSpPr>
          <p:cNvPr id="128" name="Rettangolo 127"/>
          <p:cNvSpPr/>
          <p:nvPr/>
        </p:nvSpPr>
        <p:spPr>
          <a:xfrm>
            <a:off x="-4442588" y="2571750"/>
            <a:ext cx="3779280" cy="1649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La storia del turismo inizia nell'antichità con la Grecia come meta culturale e il turismo religioso cristiano.</a:t>
            </a:r>
          </a:p>
          <a:p>
            <a:pPr>
              <a:lnSpc>
                <a:spcPct val="100000"/>
              </a:lnSpc>
            </a:pP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Nel Rinascimento, l'interesse si sposta verso le città d'arte, ma i viaggi restano riservati agli aristocratici. </a:t>
            </a:r>
          </a:p>
          <a:p>
            <a:pPr>
              <a:lnSpc>
                <a:spcPct val="100000"/>
              </a:lnSpc>
            </a:pP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L'Ottocento rivoluziona il turismo grazie ai trasporti ferroviari, rendendolo accessibile anche alla classe media. </a:t>
            </a: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Nel 1841, Thomas Cook organizza il primo tour collettivo in treno, introducendo il concetto di pacchetto "</a:t>
            </a:r>
            <a:r>
              <a:rPr lang="it-IT" sz="1000" b="0" u="none" strike="noStrike" dirty="0" err="1">
                <a:solidFill>
                  <a:srgbClr val="000000"/>
                </a:solidFill>
                <a:uFillTx/>
                <a:latin typeface="Arial"/>
              </a:rPr>
              <a:t>all</a:t>
            </a: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 inclusive" e democratizzando i viaggi.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lo 3D 1" descr="Barca a remi">
                <a:extLst>
                  <a:ext uri="{FF2B5EF4-FFF2-40B4-BE49-F238E27FC236}">
                    <a16:creationId xmlns:a16="http://schemas.microsoft.com/office/drawing/2014/main" id="{72A11517-782E-2E58-ED26-5A70AB26463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55236160"/>
                  </p:ext>
                </p:extLst>
              </p:nvPr>
            </p:nvGraphicFramePr>
            <p:xfrm>
              <a:off x="873043" y="4034800"/>
              <a:ext cx="1559420" cy="66560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559420" cy="665606"/>
                    </a:xfrm>
                    <a:prstGeom prst="rect">
                      <a:avLst/>
                    </a:prstGeom>
                  </am3d:spPr>
                  <am3d:camera>
                    <am3d:pos x="0" y="0" z="673678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0578" d="1000000"/>
                    <am3d:preTrans dx="0" dy="-5157511" dz="-655980"/>
                    <am3d:scale>
                      <am3d:sx n="1000000" d="1000000"/>
                      <am3d:sy n="1000000" d="1000000"/>
                      <am3d:sz n="1000000" d="1000000"/>
                    </am3d:scale>
                    <am3d:rot ax="1331833" ay="3079958" az="106028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3771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lo 3D 1" descr="Barca a remi">
                <a:extLst>
                  <a:ext uri="{FF2B5EF4-FFF2-40B4-BE49-F238E27FC236}">
                    <a16:creationId xmlns:a16="http://schemas.microsoft.com/office/drawing/2014/main" id="{72A11517-782E-2E58-ED26-5A70AB2646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3043" y="4034800"/>
                <a:ext cx="1559420" cy="665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A82CF96B-7156-0F19-37F4-2A1CF12E72D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08637534"/>
                  </p:ext>
                </p:extLst>
              </p:nvPr>
            </p:nvGraphicFramePr>
            <p:xfrm>
              <a:off x="5971762" y="3248506"/>
              <a:ext cx="2017558" cy="166724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017558" cy="1667242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254875" ay="-3318371" az="-193944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6403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A82CF96B-7156-0F19-37F4-2A1CF12E72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71762" y="3248506"/>
                <a:ext cx="2017558" cy="166724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40000" y="779400"/>
            <a:ext cx="820188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200" b="1" i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“Le radici sono importanti, nella vita di un uomo, ma noi uomini abbiamo le gambe, non le radici, e le gambe sono fatte per andare altrove.”</a:t>
            </a:r>
            <a:br>
              <a:rPr sz="2400" dirty="0"/>
            </a:br>
            <a:r>
              <a:rPr lang="en" sz="1500" b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(Un po' per amore, un po' per rabbia, Feltrinelli 2008, Pino Cacucci) </a:t>
            </a:r>
            <a:endParaRPr lang="it-IT" sz="15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27" name="Google Shape;121;p16"/>
          <p:cNvCxnSpPr/>
          <p:nvPr/>
        </p:nvCxnSpPr>
        <p:spPr>
          <a:xfrm>
            <a:off x="1299189" y="1742690"/>
            <a:ext cx="6417000" cy="1440"/>
          </a:xfrm>
          <a:prstGeom prst="straightConnector1">
            <a:avLst/>
          </a:prstGeom>
          <a:ln w="9525">
            <a:solidFill>
              <a:srgbClr val="434343"/>
            </a:solidFill>
            <a:round/>
          </a:ln>
        </p:spPr>
      </p:cxnSp>
      <p:sp>
        <p:nvSpPr>
          <p:cNvPr id="128" name="Rettangolo 127"/>
          <p:cNvSpPr/>
          <p:nvPr/>
        </p:nvSpPr>
        <p:spPr>
          <a:xfrm>
            <a:off x="360000" y="2669400"/>
            <a:ext cx="3779280" cy="1649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>
                <a:solidFill>
                  <a:srgbClr val="000000"/>
                </a:solidFill>
                <a:uFillTx/>
                <a:latin typeface="Arial"/>
              </a:rPr>
              <a:t>La storia del turismo inizia nell'antichità con la Grecia come meta culturale e il turismo religioso cristiano.</a:t>
            </a:r>
          </a:p>
          <a:p>
            <a:pPr>
              <a:lnSpc>
                <a:spcPct val="100000"/>
              </a:lnSpc>
            </a:pPr>
            <a:endParaRPr lang="it-IT" sz="10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>
                <a:solidFill>
                  <a:srgbClr val="000000"/>
                </a:solidFill>
                <a:uFillTx/>
                <a:latin typeface="Arial"/>
              </a:rPr>
              <a:t>Nel Rinascimento, l'interesse si sposta verso le città d'arte, ma i viaggi restano riservati agli aristocratici. </a:t>
            </a:r>
          </a:p>
          <a:p>
            <a:pPr>
              <a:lnSpc>
                <a:spcPct val="100000"/>
              </a:lnSpc>
            </a:pPr>
            <a:endParaRPr lang="it-IT" sz="10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>
                <a:solidFill>
                  <a:srgbClr val="000000"/>
                </a:solidFill>
                <a:uFillTx/>
                <a:latin typeface="Arial"/>
              </a:rPr>
              <a:t>L'Ottocento rivoluziona il turismo grazie ai trasporti ferroviari, rendendolo accessibile anche alla classe media. </a:t>
            </a:r>
          </a:p>
          <a:p>
            <a:pPr>
              <a:lnSpc>
                <a:spcPct val="100000"/>
              </a:lnSpc>
            </a:pPr>
            <a:r>
              <a:rPr lang="it-IT" sz="1000" b="0" u="none" strike="noStrike">
                <a:solidFill>
                  <a:srgbClr val="000000"/>
                </a:solidFill>
                <a:uFillTx/>
                <a:latin typeface="Arial"/>
              </a:rPr>
              <a:t>Nel 1841, Thomas Cook organizza il primo tour collettivo in treno, introducendo il concetto di pacchetto "all inclusive" e democratizzando i viaggi.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lo 3D 3" descr="Aereo">
                <a:extLst>
                  <a:ext uri="{FF2B5EF4-FFF2-40B4-BE49-F238E27FC236}">
                    <a16:creationId xmlns:a16="http://schemas.microsoft.com/office/drawing/2014/main" id="{B16DD578-F72B-BD73-6575-D0B2BA95D6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88096034"/>
                  </p:ext>
                </p:extLst>
              </p:nvPr>
            </p:nvGraphicFramePr>
            <p:xfrm>
              <a:off x="5004722" y="1575719"/>
              <a:ext cx="3150080" cy="179822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50080" cy="1798224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2904579" ay="-3056572" az="-247094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5784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lo 3D 3" descr="Aereo">
                <a:extLst>
                  <a:ext uri="{FF2B5EF4-FFF2-40B4-BE49-F238E27FC236}">
                    <a16:creationId xmlns:a16="http://schemas.microsoft.com/office/drawing/2014/main" id="{B16DD578-F72B-BD73-6575-D0B2BA95D6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04722" y="1575719"/>
                <a:ext cx="3150080" cy="1798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6DE0B11A-7DFC-21F5-0C12-F8106083B2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43970216"/>
                  </p:ext>
                </p:extLst>
              </p:nvPr>
            </p:nvGraphicFramePr>
            <p:xfrm>
              <a:off x="6481293" y="3157801"/>
              <a:ext cx="1861534" cy="188053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61534" cy="1880530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848927" ay="2636008" az="134893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6403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6DE0B11A-7DFC-21F5-0C12-F8106083B2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81293" y="3157801"/>
                <a:ext cx="1861534" cy="188053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5911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lo 3D 5" descr="Aereo">
                <a:extLst>
                  <a:ext uri="{FF2B5EF4-FFF2-40B4-BE49-F238E27FC236}">
                    <a16:creationId xmlns:a16="http://schemas.microsoft.com/office/drawing/2014/main" id="{5B7C377D-8A6C-CAA0-3C5E-04EE8235CB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39280412"/>
                  </p:ext>
                </p:extLst>
              </p:nvPr>
            </p:nvGraphicFramePr>
            <p:xfrm>
              <a:off x="-6535445" y="2147150"/>
              <a:ext cx="6814170" cy="310254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814170" cy="3102541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78524" ay="-1113721" az="-2496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016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lo 3D 5" descr="Aereo">
                <a:extLst>
                  <a:ext uri="{FF2B5EF4-FFF2-40B4-BE49-F238E27FC236}">
                    <a16:creationId xmlns:a16="http://schemas.microsoft.com/office/drawing/2014/main" id="{5B7C377D-8A6C-CAA0-3C5E-04EE8235CB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535445" y="2147150"/>
                <a:ext cx="6814170" cy="3102541"/>
              </a:xfrm>
              <a:prstGeom prst="rect">
                <a:avLst/>
              </a:prstGeom>
            </p:spPr>
          </p:pic>
        </mc:Fallback>
      </mc:AlternateContent>
      <p:sp>
        <p:nvSpPr>
          <p:cNvPr id="130" name="Rettangolo 129"/>
          <p:cNvSpPr/>
          <p:nvPr/>
        </p:nvSpPr>
        <p:spPr>
          <a:xfrm>
            <a:off x="870600" y="1527450"/>
            <a:ext cx="3259440" cy="943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200" b="0" u="none" strike="noStrike" dirty="0">
                <a:solidFill>
                  <a:srgbClr val="000000"/>
                </a:solidFill>
                <a:uFillTx/>
                <a:latin typeface="Arial"/>
              </a:rPr>
              <a:t>Attraverso l'uso di visualizzazioni dei dati, come </a:t>
            </a:r>
            <a:r>
              <a:rPr lang="it-IT" sz="1200" b="0" u="sng" strike="noStrike" dirty="0">
                <a:solidFill>
                  <a:srgbClr val="000000"/>
                </a:solidFill>
                <a:uFillTx/>
                <a:latin typeface="Arial"/>
              </a:rPr>
              <a:t>grafici a linee</a:t>
            </a:r>
            <a:r>
              <a:rPr lang="it-IT" sz="1200" b="0" u="none" strike="noStrike" dirty="0">
                <a:solidFill>
                  <a:srgbClr val="000000"/>
                </a:solidFill>
                <a:uFillTx/>
                <a:latin typeface="Arial"/>
              </a:rPr>
              <a:t>,</a:t>
            </a:r>
            <a:r>
              <a:rPr lang="it-IT" sz="1200" b="0" u="sng" strike="noStrike" dirty="0">
                <a:solidFill>
                  <a:srgbClr val="000000"/>
                </a:solidFill>
                <a:uFillTx/>
                <a:latin typeface="Arial"/>
              </a:rPr>
              <a:t> barre</a:t>
            </a:r>
            <a:r>
              <a:rPr lang="it-IT" sz="1200" b="0" u="none" strike="noStrike" dirty="0">
                <a:solidFill>
                  <a:srgbClr val="000000"/>
                </a:solidFill>
                <a:uFillTx/>
                <a:latin typeface="Arial"/>
              </a:rPr>
              <a:t> e </a:t>
            </a:r>
            <a:r>
              <a:rPr lang="it-IT" sz="1200" b="0" u="sng" strike="noStrike" dirty="0">
                <a:solidFill>
                  <a:srgbClr val="000000"/>
                </a:solidFill>
                <a:uFillTx/>
                <a:latin typeface="Arial"/>
              </a:rPr>
              <a:t>mappe tematiche</a:t>
            </a:r>
            <a:r>
              <a:rPr lang="it-IT" sz="1200" b="0" u="none" strike="noStrike" dirty="0">
                <a:solidFill>
                  <a:srgbClr val="000000"/>
                </a:solidFill>
                <a:uFillTx/>
                <a:latin typeface="Arial"/>
              </a:rPr>
              <a:t>, abbiamo analizzato i principali indicatori turistici, evidenziando variazioni significative e tendenze emergenti.</a:t>
            </a:r>
          </a:p>
        </p:txBody>
      </p:sp>
      <p:pic>
        <p:nvPicPr>
          <p:cNvPr id="131" name="Immagine 130"/>
          <p:cNvPicPr/>
          <p:nvPr/>
        </p:nvPicPr>
        <p:blipFill>
          <a:blip r:embed="rId4"/>
          <a:stretch/>
        </p:blipFill>
        <p:spPr>
          <a:xfrm>
            <a:off x="900000" y="4140000"/>
            <a:ext cx="719640" cy="719640"/>
          </a:xfrm>
          <a:prstGeom prst="rect">
            <a:avLst/>
          </a:prstGeom>
          <a:ln w="0">
            <a:noFill/>
          </a:ln>
        </p:spPr>
      </p:pic>
      <p:pic>
        <p:nvPicPr>
          <p:cNvPr id="132" name="Immagine 131"/>
          <p:cNvPicPr/>
          <p:nvPr/>
        </p:nvPicPr>
        <p:blipFill>
          <a:blip r:embed="rId5"/>
          <a:stretch/>
        </p:blipFill>
        <p:spPr>
          <a:xfrm>
            <a:off x="1980000" y="4447800"/>
            <a:ext cx="1799640" cy="591840"/>
          </a:xfrm>
          <a:prstGeom prst="rect">
            <a:avLst/>
          </a:prstGeom>
          <a:ln w="0">
            <a:noFill/>
          </a:ln>
        </p:spPr>
      </p:pic>
      <p:pic>
        <p:nvPicPr>
          <p:cNvPr id="133" name="Immagine 132"/>
          <p:cNvPicPr/>
          <p:nvPr/>
        </p:nvPicPr>
        <p:blipFill>
          <a:blip r:embed="rId6"/>
          <a:stretch/>
        </p:blipFill>
        <p:spPr>
          <a:xfrm>
            <a:off x="4140000" y="3888360"/>
            <a:ext cx="1799640" cy="971280"/>
          </a:xfrm>
          <a:prstGeom prst="rect">
            <a:avLst/>
          </a:prstGeom>
          <a:ln w="0">
            <a:noFill/>
          </a:ln>
        </p:spPr>
      </p:pic>
      <p:pic>
        <p:nvPicPr>
          <p:cNvPr id="134" name="Immagine 133"/>
          <p:cNvPicPr/>
          <p:nvPr/>
        </p:nvPicPr>
        <p:blipFill>
          <a:blip r:embed="rId7"/>
          <a:stretch/>
        </p:blipFill>
        <p:spPr>
          <a:xfrm>
            <a:off x="6480000" y="3960000"/>
            <a:ext cx="2044080" cy="1149480"/>
          </a:xfrm>
          <a:prstGeom prst="rect">
            <a:avLst/>
          </a:prstGeom>
          <a:ln w="0">
            <a:noFill/>
          </a:ln>
        </p:spPr>
      </p:pic>
      <p:sp>
        <p:nvSpPr>
          <p:cNvPr id="141" name="Figura a mano libera: forma 140"/>
          <p:cNvSpPr/>
          <p:nvPr/>
        </p:nvSpPr>
        <p:spPr>
          <a:xfrm>
            <a:off x="5656020" y="1587975"/>
            <a:ext cx="719640" cy="359640"/>
          </a:xfrm>
          <a:custGeom>
            <a:avLst/>
            <a:gdLst>
              <a:gd name="textAreaLeft" fmla="*/ 133200 w 719640"/>
              <a:gd name="textAreaRight" fmla="*/ 605880 w 719640"/>
              <a:gd name="textAreaTop" fmla="*/ 106560 h 359640"/>
              <a:gd name="textAreaBottom" fmla="*/ 253440 h 359640"/>
            </a:gdLst>
            <a:ahLst/>
            <a:cxnLst/>
            <a:rect l="textAreaLeft" t="textAreaTop" r="textAreaRight" b="textAreaBottom"/>
            <a:pathLst>
              <a:path w="21600" h="21800">
                <a:moveTo>
                  <a:pt x="13200" y="0"/>
                </a:moveTo>
                <a:lnTo>
                  <a:pt x="21600" y="10800"/>
                </a:lnTo>
                <a:lnTo>
                  <a:pt x="13200" y="21800"/>
                </a:lnTo>
                <a:lnTo>
                  <a:pt x="13200" y="15200"/>
                </a:lnTo>
                <a:lnTo>
                  <a:pt x="4000" y="15200"/>
                </a:lnTo>
                <a:lnTo>
                  <a:pt x="4000" y="6400"/>
                </a:lnTo>
                <a:lnTo>
                  <a:pt x="13200" y="6400"/>
                </a:lnTo>
                <a:lnTo>
                  <a:pt x="13200" y="0"/>
                </a:lnTo>
                <a:moveTo>
                  <a:pt x="0" y="6400"/>
                </a:moveTo>
                <a:lnTo>
                  <a:pt x="0" y="15200"/>
                </a:lnTo>
                <a:lnTo>
                  <a:pt x="1000" y="15200"/>
                </a:lnTo>
                <a:lnTo>
                  <a:pt x="1000" y="6400"/>
                </a:lnTo>
                <a:lnTo>
                  <a:pt x="0" y="6400"/>
                </a:lnTo>
                <a:moveTo>
                  <a:pt x="2000" y="6400"/>
                </a:moveTo>
                <a:lnTo>
                  <a:pt x="2000" y="15200"/>
                </a:lnTo>
                <a:lnTo>
                  <a:pt x="3000" y="15200"/>
                </a:lnTo>
                <a:lnTo>
                  <a:pt x="3000" y="6400"/>
                </a:lnTo>
                <a:lnTo>
                  <a:pt x="2000" y="6400"/>
                </a:lnTo>
                <a:close/>
              </a:path>
            </a:pathLst>
          </a:cu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2" name="Figura a mano libera: forma 141"/>
          <p:cNvSpPr/>
          <p:nvPr/>
        </p:nvSpPr>
        <p:spPr>
          <a:xfrm>
            <a:off x="4891570" y="1277790"/>
            <a:ext cx="719640" cy="359640"/>
          </a:xfrm>
          <a:custGeom>
            <a:avLst/>
            <a:gdLst>
              <a:gd name="textAreaLeft" fmla="*/ 133200 w 719640"/>
              <a:gd name="textAreaRight" fmla="*/ 605880 w 719640"/>
              <a:gd name="textAreaTop" fmla="*/ 106560 h 359640"/>
              <a:gd name="textAreaBottom" fmla="*/ 253440 h 359640"/>
            </a:gdLst>
            <a:ahLst/>
            <a:cxnLst/>
            <a:rect l="textAreaLeft" t="textAreaTop" r="textAreaRight" b="textAreaBottom"/>
            <a:pathLst>
              <a:path w="21600" h="21800">
                <a:moveTo>
                  <a:pt x="13200" y="0"/>
                </a:moveTo>
                <a:lnTo>
                  <a:pt x="21600" y="10800"/>
                </a:lnTo>
                <a:lnTo>
                  <a:pt x="13200" y="21800"/>
                </a:lnTo>
                <a:lnTo>
                  <a:pt x="13200" y="15200"/>
                </a:lnTo>
                <a:lnTo>
                  <a:pt x="4000" y="15200"/>
                </a:lnTo>
                <a:lnTo>
                  <a:pt x="4000" y="6400"/>
                </a:lnTo>
                <a:lnTo>
                  <a:pt x="13200" y="6400"/>
                </a:lnTo>
                <a:lnTo>
                  <a:pt x="13200" y="0"/>
                </a:lnTo>
                <a:moveTo>
                  <a:pt x="0" y="6400"/>
                </a:moveTo>
                <a:lnTo>
                  <a:pt x="0" y="15200"/>
                </a:lnTo>
                <a:lnTo>
                  <a:pt x="1000" y="15200"/>
                </a:lnTo>
                <a:lnTo>
                  <a:pt x="1000" y="6400"/>
                </a:lnTo>
                <a:lnTo>
                  <a:pt x="0" y="6400"/>
                </a:lnTo>
                <a:moveTo>
                  <a:pt x="2000" y="6400"/>
                </a:moveTo>
                <a:lnTo>
                  <a:pt x="2000" y="15200"/>
                </a:lnTo>
                <a:lnTo>
                  <a:pt x="3000" y="15200"/>
                </a:lnTo>
                <a:lnTo>
                  <a:pt x="3000" y="6400"/>
                </a:lnTo>
                <a:lnTo>
                  <a:pt x="2000" y="6400"/>
                </a:lnTo>
                <a:close/>
              </a:path>
            </a:pathLst>
          </a:cu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4C3F017-BFC8-D0A7-A190-02849232073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49378251-ECF8-25F0-647F-318B90ED90BC}"/>
              </a:ext>
            </a:extLst>
          </p:cNvPr>
          <p:cNvSpPr/>
          <p:nvPr/>
        </p:nvSpPr>
        <p:spPr>
          <a:xfrm>
            <a:off x="6111340" y="1337755"/>
            <a:ext cx="2018145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ARRIVI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815E6A43-672B-19C1-C4E8-C808F6E0E69C}"/>
              </a:ext>
            </a:extLst>
          </p:cNvPr>
          <p:cNvSpPr/>
          <p:nvPr/>
        </p:nvSpPr>
        <p:spPr>
          <a:xfrm>
            <a:off x="6641925" y="1657940"/>
            <a:ext cx="2018145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STAGIONALITA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94CD59EB-FC46-EA51-BD23-06F151E71718}"/>
              </a:ext>
            </a:extLst>
          </p:cNvPr>
          <p:cNvSpPr/>
          <p:nvPr/>
        </p:nvSpPr>
        <p:spPr>
          <a:xfrm>
            <a:off x="6111341" y="2026500"/>
            <a:ext cx="2018144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OVERNIGHTS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73B470A-ED17-D574-6D0F-0DAD3CCED267}"/>
              </a:ext>
            </a:extLst>
          </p:cNvPr>
          <p:cNvSpPr/>
          <p:nvPr/>
        </p:nvSpPr>
        <p:spPr>
          <a:xfrm>
            <a:off x="6641925" y="2330451"/>
            <a:ext cx="2018144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REGIONI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51C5492E-338C-2620-1FC2-DD414D55BDDA}"/>
              </a:ext>
            </a:extLst>
          </p:cNvPr>
          <p:cNvSpPr/>
          <p:nvPr/>
        </p:nvSpPr>
        <p:spPr>
          <a:xfrm>
            <a:off x="6675405" y="997328"/>
            <a:ext cx="2018144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ITALIA</a:t>
            </a:r>
          </a:p>
        </p:txBody>
      </p:sp>
      <p:sp>
        <p:nvSpPr>
          <p:cNvPr id="4" name="PlaceHolder 1">
            <a:extLst>
              <a:ext uri="{FF2B5EF4-FFF2-40B4-BE49-F238E27FC236}">
                <a16:creationId xmlns:a16="http://schemas.microsoft.com/office/drawing/2014/main" id="{92A20E9B-94DD-90F4-0D20-212967E1B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227560" y="-132972"/>
            <a:ext cx="820188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200" b="1" i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“Le radici sono importanti, nella vita di un uomo, ma noi uomini abbiamo le gambe, non le radici, e le gambe sono fatte per andare altrove.”</a:t>
            </a:r>
            <a:br>
              <a:rPr sz="2400" dirty="0"/>
            </a:br>
            <a:r>
              <a:rPr lang="en" sz="1500" b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(Un po' per amore, un po' per rabbia, Feltrinelli 2008, Pino Cacucci) </a:t>
            </a:r>
            <a:endParaRPr lang="it-IT" sz="15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5" name="Google Shape;121;p16">
            <a:extLst>
              <a:ext uri="{FF2B5EF4-FFF2-40B4-BE49-F238E27FC236}">
                <a16:creationId xmlns:a16="http://schemas.microsoft.com/office/drawing/2014/main" id="{418C03B1-7191-B882-0048-096B65F4A9EF}"/>
              </a:ext>
            </a:extLst>
          </p:cNvPr>
          <p:cNvCxnSpPr/>
          <p:nvPr/>
        </p:nvCxnSpPr>
        <p:spPr>
          <a:xfrm>
            <a:off x="-7468371" y="830318"/>
            <a:ext cx="6417000" cy="1440"/>
          </a:xfrm>
          <a:prstGeom prst="straightConnector1">
            <a:avLst/>
          </a:prstGeom>
          <a:ln w="9525">
            <a:solidFill>
              <a:srgbClr val="434343"/>
            </a:solidFill>
            <a:round/>
          </a:ln>
        </p:spPr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lo 3D 6" descr="Treno a vapore">
                <a:extLst>
                  <a:ext uri="{FF2B5EF4-FFF2-40B4-BE49-F238E27FC236}">
                    <a16:creationId xmlns:a16="http://schemas.microsoft.com/office/drawing/2014/main" id="{9A311AC7-4B6F-C91A-67B2-50721698A0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98473410"/>
                  </p:ext>
                </p:extLst>
              </p:nvPr>
            </p:nvGraphicFramePr>
            <p:xfrm>
              <a:off x="8543383" y="4859640"/>
              <a:ext cx="1937514" cy="1747563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937514" cy="1747563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40158" ay="2751884" az="60879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6403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lo 3D 6" descr="Treno a vapore">
                <a:extLst>
                  <a:ext uri="{FF2B5EF4-FFF2-40B4-BE49-F238E27FC236}">
                    <a16:creationId xmlns:a16="http://schemas.microsoft.com/office/drawing/2014/main" id="{9A311AC7-4B6F-C91A-67B2-50721698A0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43383" y="4859640"/>
                <a:ext cx="1937514" cy="1747563"/>
              </a:xfrm>
              <a:prstGeom prst="rect">
                <a:avLst/>
              </a:prstGeom>
            </p:spPr>
          </p:pic>
        </mc:Fallback>
      </mc:AlternateContent>
      <p:sp>
        <p:nvSpPr>
          <p:cNvPr id="8" name="Figura a mano libera: forma 7">
            <a:extLst>
              <a:ext uri="{FF2B5EF4-FFF2-40B4-BE49-F238E27FC236}">
                <a16:creationId xmlns:a16="http://schemas.microsoft.com/office/drawing/2014/main" id="{F9AA0546-74E5-F6F3-CFE1-FF9D03CA6776}"/>
              </a:ext>
            </a:extLst>
          </p:cNvPr>
          <p:cNvSpPr/>
          <p:nvPr/>
        </p:nvSpPr>
        <p:spPr>
          <a:xfrm>
            <a:off x="5760360" y="938158"/>
            <a:ext cx="719640" cy="359640"/>
          </a:xfrm>
          <a:custGeom>
            <a:avLst/>
            <a:gdLst>
              <a:gd name="textAreaLeft" fmla="*/ 133200 w 719640"/>
              <a:gd name="textAreaRight" fmla="*/ 605880 w 719640"/>
              <a:gd name="textAreaTop" fmla="*/ 106560 h 359640"/>
              <a:gd name="textAreaBottom" fmla="*/ 253440 h 359640"/>
            </a:gdLst>
            <a:ahLst/>
            <a:cxnLst/>
            <a:rect l="textAreaLeft" t="textAreaTop" r="textAreaRight" b="textAreaBottom"/>
            <a:pathLst>
              <a:path w="21600" h="21800">
                <a:moveTo>
                  <a:pt x="13200" y="0"/>
                </a:moveTo>
                <a:lnTo>
                  <a:pt x="21600" y="10800"/>
                </a:lnTo>
                <a:lnTo>
                  <a:pt x="13200" y="21800"/>
                </a:lnTo>
                <a:lnTo>
                  <a:pt x="13200" y="15200"/>
                </a:lnTo>
                <a:lnTo>
                  <a:pt x="4000" y="15200"/>
                </a:lnTo>
                <a:lnTo>
                  <a:pt x="4000" y="6400"/>
                </a:lnTo>
                <a:lnTo>
                  <a:pt x="13200" y="6400"/>
                </a:lnTo>
                <a:lnTo>
                  <a:pt x="13200" y="0"/>
                </a:lnTo>
                <a:moveTo>
                  <a:pt x="0" y="6400"/>
                </a:moveTo>
                <a:lnTo>
                  <a:pt x="0" y="15200"/>
                </a:lnTo>
                <a:lnTo>
                  <a:pt x="1000" y="15200"/>
                </a:lnTo>
                <a:lnTo>
                  <a:pt x="1000" y="6400"/>
                </a:lnTo>
                <a:lnTo>
                  <a:pt x="0" y="6400"/>
                </a:lnTo>
                <a:moveTo>
                  <a:pt x="2000" y="6400"/>
                </a:moveTo>
                <a:lnTo>
                  <a:pt x="2000" y="15200"/>
                </a:lnTo>
                <a:lnTo>
                  <a:pt x="3000" y="15200"/>
                </a:lnTo>
                <a:lnTo>
                  <a:pt x="3000" y="6400"/>
                </a:lnTo>
                <a:lnTo>
                  <a:pt x="2000" y="6400"/>
                </a:lnTo>
                <a:close/>
              </a:path>
            </a:pathLst>
          </a:cu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DF0891B9-9C5C-DD05-85C5-57EAD4A27700}"/>
              </a:ext>
            </a:extLst>
          </p:cNvPr>
          <p:cNvSpPr/>
          <p:nvPr/>
        </p:nvSpPr>
        <p:spPr>
          <a:xfrm>
            <a:off x="0" y="-2269"/>
            <a:ext cx="9144000" cy="5145769"/>
          </a:xfrm>
          <a:prstGeom prst="rect">
            <a:avLst/>
          </a:prstGeom>
          <a:solidFill>
            <a:srgbClr val="F8F8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F490CF-1AD3-13F7-B1FE-BE8BE7993A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8" t="16508" r="21048" b="18096"/>
          <a:stretch/>
        </p:blipFill>
        <p:spPr bwMode="auto">
          <a:xfrm>
            <a:off x="1073194" y="-2270"/>
            <a:ext cx="4526281" cy="5145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C210DB5-944B-0D09-6A20-ADD904E805F5}"/>
              </a:ext>
            </a:extLst>
          </p:cNvPr>
          <p:cNvSpPr txBox="1"/>
          <p:nvPr/>
        </p:nvSpPr>
        <p:spPr>
          <a:xfrm>
            <a:off x="6195060" y="1662272"/>
            <a:ext cx="2617469" cy="276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/>
              <a:t>Dal 2000 rappresenta il </a:t>
            </a:r>
            <a:r>
              <a:rPr lang="it-IT" sz="2000" b="1" u="sng" dirty="0">
                <a:solidFill>
                  <a:srgbClr val="FF0000"/>
                </a:solidFill>
              </a:rPr>
              <a:t>6% </a:t>
            </a:r>
            <a:r>
              <a:rPr lang="it-IT" sz="1400" u="sng" dirty="0"/>
              <a:t>del PIL </a:t>
            </a:r>
            <a:r>
              <a:rPr lang="it-IT" sz="1400" dirty="0"/>
              <a:t>(Prodotto Interno Lordo)</a:t>
            </a:r>
          </a:p>
          <a:p>
            <a:endParaRPr lang="it-IT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/>
              <a:t>Destinazioni più affascinanti al mondo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Arial" panose="020B0604020202020204" pitchFamily="34" charset="0"/>
              </a:rPr>
              <a:t>l centro di viaggi e scambi commerciali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>
              <a:latin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Arial" panose="020B0604020202020204" pitchFamily="34" charset="0"/>
              </a:rPr>
              <a:t>Le previsioni indicano una crescita continua</a:t>
            </a:r>
            <a:endParaRPr lang="it-IT" sz="1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C4CFA7E-2294-1139-B907-3F27E647B33E}"/>
              </a:ext>
            </a:extLst>
          </p:cNvPr>
          <p:cNvSpPr txBox="1"/>
          <p:nvPr/>
        </p:nvSpPr>
        <p:spPr>
          <a:xfrm>
            <a:off x="4474028" y="331576"/>
            <a:ext cx="41670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pc="300" dirty="0"/>
              <a:t>L’</a:t>
            </a:r>
            <a:r>
              <a:rPr lang="it-IT" u="sng" spc="300" dirty="0">
                <a:solidFill>
                  <a:srgbClr val="FF0000"/>
                </a:solidFill>
              </a:rPr>
              <a:t>ITALIA</a:t>
            </a:r>
            <a:r>
              <a:rPr lang="it-IT" spc="300" dirty="0"/>
              <a:t>: UNA META TURISTICA DI ECCELLENZA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818BFF5D-9846-6B66-13C9-1E78C27A047C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D108A427-8D04-73ED-F165-BF4A81B5FE46}"/>
              </a:ext>
            </a:extLst>
          </p:cNvPr>
          <p:cNvSpPr/>
          <p:nvPr/>
        </p:nvSpPr>
        <p:spPr>
          <a:xfrm>
            <a:off x="7757922" y="4916427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ARRIVI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0923E27A-CAF5-9EAA-08BC-CE135A958296}"/>
              </a:ext>
            </a:extLst>
          </p:cNvPr>
          <p:cNvSpPr/>
          <p:nvPr/>
        </p:nvSpPr>
        <p:spPr>
          <a:xfrm>
            <a:off x="7757925" y="5049482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F43287BA-25FE-B9CD-75B4-504995CF02D8}"/>
              </a:ext>
            </a:extLst>
          </p:cNvPr>
          <p:cNvSpPr/>
          <p:nvPr/>
        </p:nvSpPr>
        <p:spPr>
          <a:xfrm>
            <a:off x="7757925" y="5183879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8B27BFA-C0C6-84F9-E530-1326B91ECADC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85FE98D7-982E-1AAD-F44D-5F690F61DF9E}"/>
              </a:ext>
            </a:extLst>
          </p:cNvPr>
          <p:cNvSpPr/>
          <p:nvPr/>
        </p:nvSpPr>
        <p:spPr>
          <a:xfrm>
            <a:off x="7651917" y="4709502"/>
            <a:ext cx="1219069" cy="18488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ITALIA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BFEF1D9-9FE9-94B3-1E7E-7EEEAD822B26}"/>
              </a:ext>
            </a:extLst>
          </p:cNvPr>
          <p:cNvSpPr txBox="1"/>
          <p:nvPr/>
        </p:nvSpPr>
        <p:spPr>
          <a:xfrm>
            <a:off x="731279" y="4244310"/>
            <a:ext cx="261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CLOUD ITALIA CON I TITOLI DEI GIORNALI</a:t>
            </a:r>
          </a:p>
        </p:txBody>
      </p:sp>
    </p:spTree>
    <p:extLst>
      <p:ext uri="{BB962C8B-B14F-4D97-AF65-F5344CB8AC3E}">
        <p14:creationId xmlns:p14="http://schemas.microsoft.com/office/powerpoint/2010/main" val="305118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65ABE66C-D5E7-26C5-2B19-BF830B72FDF6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" name="Picture 4" descr="Le prime pagine di domenica 23 febbraio 2020 - Il Post">
            <a:extLst>
              <a:ext uri="{FF2B5EF4-FFF2-40B4-BE49-F238E27FC236}">
                <a16:creationId xmlns:a16="http://schemas.microsoft.com/office/drawing/2014/main" id="{5538D347-D5B2-D31C-F36C-7E52B5919C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6" t="43073" r="5307" b="25275"/>
          <a:stretch/>
        </p:blipFill>
        <p:spPr bwMode="auto">
          <a:xfrm>
            <a:off x="1720091" y="364133"/>
            <a:ext cx="4126978" cy="91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e prime pagine di domenica 18 luglio 2021 - Il Post">
            <a:extLst>
              <a:ext uri="{FF2B5EF4-FFF2-40B4-BE49-F238E27FC236}">
                <a16:creationId xmlns:a16="http://schemas.microsoft.com/office/drawing/2014/main" id="{CE1B64C5-1040-6CBE-6993-64D43EC440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38" r="26726" b="12340"/>
          <a:stretch/>
        </p:blipFill>
        <p:spPr bwMode="auto">
          <a:xfrm>
            <a:off x="5278834" y="1304387"/>
            <a:ext cx="3640546" cy="711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C765D68-598B-3938-DAE3-D956BD3DB5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548" y="3729244"/>
            <a:ext cx="8036832" cy="102709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74078FB-3345-3C01-2671-503C29AA49B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0093"/>
          <a:stretch/>
        </p:blipFill>
        <p:spPr>
          <a:xfrm>
            <a:off x="819170" y="1605220"/>
            <a:ext cx="4096960" cy="130824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B41CDAF8-9C31-09CA-702B-6044D82B40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514" y="2583040"/>
            <a:ext cx="4594216" cy="914756"/>
          </a:xfrm>
          <a:prstGeom prst="rect">
            <a:avLst/>
          </a:prstGeom>
        </p:spPr>
      </p:pic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E237557E-7DD0-073F-49D2-68D842E6F9C7}"/>
              </a:ext>
            </a:extLst>
          </p:cNvPr>
          <p:cNvSpPr/>
          <p:nvPr/>
        </p:nvSpPr>
        <p:spPr>
          <a:xfrm>
            <a:off x="7757922" y="4916427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ARRIVI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1C95F8C0-2497-C8EC-1504-DF623408326E}"/>
              </a:ext>
            </a:extLst>
          </p:cNvPr>
          <p:cNvSpPr/>
          <p:nvPr/>
        </p:nvSpPr>
        <p:spPr>
          <a:xfrm>
            <a:off x="7757925" y="5049482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38B4541F-52C5-EAA3-A6D7-1014EE6F7E2C}"/>
              </a:ext>
            </a:extLst>
          </p:cNvPr>
          <p:cNvSpPr/>
          <p:nvPr/>
        </p:nvSpPr>
        <p:spPr>
          <a:xfrm>
            <a:off x="7757925" y="5183879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885B243B-C6B4-B5C4-60EB-6E63111FDA92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802F2E57-9A5E-08FD-3A5C-C5A555E6E9BF}"/>
              </a:ext>
            </a:extLst>
          </p:cNvPr>
          <p:cNvSpPr/>
          <p:nvPr/>
        </p:nvSpPr>
        <p:spPr>
          <a:xfrm>
            <a:off x="7651917" y="4709502"/>
            <a:ext cx="1219069" cy="18488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ITALIA</a:t>
            </a:r>
          </a:p>
        </p:txBody>
      </p:sp>
    </p:spTree>
    <p:extLst>
      <p:ext uri="{BB962C8B-B14F-4D97-AF65-F5344CB8AC3E}">
        <p14:creationId xmlns:p14="http://schemas.microsoft.com/office/powerpoint/2010/main" val="3236541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6F13D8D-FA25-67B2-48BC-A7D5CDD57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391" y="358001"/>
            <a:ext cx="7221353" cy="4293778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9904D58C-98D0-EFF0-D17D-6861CAA2DAD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DE3596FA-23F5-D85F-3A79-24BD3C953294}"/>
              </a:ext>
            </a:extLst>
          </p:cNvPr>
          <p:cNvSpPr/>
          <p:nvPr/>
        </p:nvSpPr>
        <p:spPr>
          <a:xfrm>
            <a:off x="7757920" y="4711888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ITALIA</a:t>
            </a: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E0D3CCCC-33A0-7518-913E-A95C78AE31D4}"/>
              </a:ext>
            </a:extLst>
          </p:cNvPr>
          <p:cNvSpPr/>
          <p:nvPr/>
        </p:nvSpPr>
        <p:spPr>
          <a:xfrm>
            <a:off x="7757921" y="518679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BA2BE8E1-2747-D896-3392-D965AA9FCE95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77CC0B8C-731A-528C-1AAD-2385A5D57A61}"/>
              </a:ext>
            </a:extLst>
          </p:cNvPr>
          <p:cNvSpPr/>
          <p:nvPr/>
        </p:nvSpPr>
        <p:spPr>
          <a:xfrm>
            <a:off x="7757923" y="5049801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C7A7F50F-E769-3648-E537-3A0EF5ABF24F}"/>
              </a:ext>
            </a:extLst>
          </p:cNvPr>
          <p:cNvSpPr/>
          <p:nvPr/>
        </p:nvSpPr>
        <p:spPr>
          <a:xfrm>
            <a:off x="7666474" y="4848883"/>
            <a:ext cx="1198589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ARRIVI</a:t>
            </a:r>
          </a:p>
        </p:txBody>
      </p:sp>
    </p:spTree>
    <p:extLst>
      <p:ext uri="{BB962C8B-B14F-4D97-AF65-F5344CB8AC3E}">
        <p14:creationId xmlns:p14="http://schemas.microsoft.com/office/powerpoint/2010/main" val="1010023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9904D58C-98D0-EFF0-D17D-6861CAA2DAD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56966C9-4BE7-E931-DE80-6E68FF98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292" y="2483568"/>
            <a:ext cx="4591561" cy="2412281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578AD59-30AC-8A18-BEC0-25679355F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418" y="58113"/>
            <a:ext cx="4545477" cy="2395222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F6706D85-F99C-3755-4C12-BDB13FA7288A}"/>
              </a:ext>
            </a:extLst>
          </p:cNvPr>
          <p:cNvSpPr/>
          <p:nvPr/>
        </p:nvSpPr>
        <p:spPr>
          <a:xfrm>
            <a:off x="5782912" y="3402370"/>
            <a:ext cx="2663280" cy="359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I viaggi sono crollati dai 71,9 milioni del 2019 a 37,5 milioni nel 2020, e i pernottamenti sono scesi da 411 a 231 milioni. 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757AE142-F95F-D3B2-18C6-63FAA1DBCE9A}"/>
              </a:ext>
            </a:extLst>
          </p:cNvPr>
          <p:cNvSpPr/>
          <p:nvPr/>
        </p:nvSpPr>
        <p:spPr>
          <a:xfrm>
            <a:off x="1077057" y="843668"/>
            <a:ext cx="3248640" cy="515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La pandemia ha colpito duramente il turismo in Italia, con restrizioni che hanno azzerato la mobilità da marzo 2020. 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0DD5901-5492-5161-D5C9-64CDE1BD90AF}"/>
              </a:ext>
            </a:extLst>
          </p:cNvPr>
          <p:cNvSpPr/>
          <p:nvPr/>
        </p:nvSpPr>
        <p:spPr>
          <a:xfrm>
            <a:off x="7757921" y="4698721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ITALIA</a:t>
            </a: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90320693-3D1B-7800-59A1-68CAE50CED5A}"/>
              </a:ext>
            </a:extLst>
          </p:cNvPr>
          <p:cNvSpPr/>
          <p:nvPr/>
        </p:nvSpPr>
        <p:spPr>
          <a:xfrm>
            <a:off x="7757921" y="518679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9DE1B68C-E228-CBF6-4CFA-3DCE07A69957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4A6C04C3-0BF2-CFB9-7F7F-70FE6BD698EF}"/>
              </a:ext>
            </a:extLst>
          </p:cNvPr>
          <p:cNvSpPr/>
          <p:nvPr/>
        </p:nvSpPr>
        <p:spPr>
          <a:xfrm>
            <a:off x="7757923" y="5049801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F7EE7F7B-CC9B-F88C-F1BE-96E02F0F7ADB}"/>
              </a:ext>
            </a:extLst>
          </p:cNvPr>
          <p:cNvSpPr/>
          <p:nvPr/>
        </p:nvSpPr>
        <p:spPr>
          <a:xfrm>
            <a:off x="7666474" y="4848883"/>
            <a:ext cx="1198589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ARRIVI</a:t>
            </a:r>
          </a:p>
        </p:txBody>
      </p:sp>
    </p:spTree>
    <p:extLst>
      <p:ext uri="{BB962C8B-B14F-4D97-AF65-F5344CB8AC3E}">
        <p14:creationId xmlns:p14="http://schemas.microsoft.com/office/powerpoint/2010/main" val="211358059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1943</TotalTime>
  <Words>623</Words>
  <Application>Microsoft Office PowerPoint</Application>
  <PresentationFormat>Presentazione su schermo (16:9)</PresentationFormat>
  <Paragraphs>103</Paragraphs>
  <Slides>19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4</vt:i4>
      </vt:variant>
      <vt:variant>
        <vt:lpstr>Titoli diapositive</vt:lpstr>
      </vt:variant>
      <vt:variant>
        <vt:i4>19</vt:i4>
      </vt:variant>
    </vt:vector>
  </HeadingPairs>
  <TitlesOfParts>
    <vt:vector size="29" baseType="lpstr">
      <vt:lpstr>Aptos</vt:lpstr>
      <vt:lpstr>Arial</vt:lpstr>
      <vt:lpstr>Fira Sans Extra Condensed Medium</vt:lpstr>
      <vt:lpstr>Roboto</vt:lpstr>
      <vt:lpstr>Symbol</vt:lpstr>
      <vt:lpstr>Wingdings</vt:lpstr>
      <vt:lpstr>Data Charts Infographics by Slidesgo</vt:lpstr>
      <vt:lpstr>Data Charts Infographics by Slidesgo</vt:lpstr>
      <vt:lpstr>Data Charts Infographics by Slidesgo</vt:lpstr>
      <vt:lpstr>Data Charts Infographics by Slidesgo</vt:lpstr>
      <vt:lpstr>Analisi dei Flussi Turistici in Italia: Pre, Durante e Post-COVID-19 </vt:lpstr>
      <vt:lpstr>Analisi dei Flussi Turistici in Italia: Pre, Durante e Post-COVID-19 </vt:lpstr>
      <vt:lpstr>“Le radici sono importanti, nella vita di un uomo, ma noi uomini abbiamo le gambe, non le radici, e le gambe sono fatte per andare altrove.” (Un po' per amore, un po' per rabbia, Feltrinelli 2008, Pino Cacucci) </vt:lpstr>
      <vt:lpstr>“Le radici sono importanti, nella vita di un uomo, ma noi uomini abbiamo le gambe, non le radici, e le gambe sono fatte per andare altrove.” (Un po' per amore, un po' per rabbia, Feltrinelli 2008, Pino Cacucci) </vt:lpstr>
      <vt:lpstr>“Le radici sono importanti, nella vita di un uomo, ma noi uomini abbiamo le gambe, non le radici, e le gambe sono fatte per andare altrove.” (Un po' per amore, un po' per rabbia, Feltrinelli 2008, Pino Cacucci)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La stagionalità del turismo è  cambiata con la pandemia?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Fonti e link 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_vuathy 69</dc:creator>
  <dc:description/>
  <cp:lastModifiedBy>_vuathy 69</cp:lastModifiedBy>
  <cp:revision>32</cp:revision>
  <dcterms:modified xsi:type="dcterms:W3CDTF">2024-12-14T15:50:55Z</dcterms:modified>
  <dc:language>it-IT</dc:language>
</cp:coreProperties>
</file>